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336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2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9" r:id="rId31"/>
    <p:sldId id="290" r:id="rId32"/>
    <p:sldId id="333" r:id="rId33"/>
    <p:sldId id="292" r:id="rId34"/>
    <p:sldId id="293" r:id="rId35"/>
    <p:sldId id="33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1" r:id="rId72"/>
    <p:sldId id="332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2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0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3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7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0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0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1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9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1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5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1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4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6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1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0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2.wmf"/><Relationship Id="rId9" Type="http://schemas.openxmlformats.org/officeDocument/2006/relationships/image" Target="../media/image4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0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5.wmf"/><Relationship Id="rId3" Type="http://schemas.openxmlformats.org/officeDocument/2006/relationships/oleObject" Target="../embeddings/oleObject33.bin"/><Relationship Id="rId7" Type="http://schemas.openxmlformats.org/officeDocument/2006/relationships/image" Target="../media/image57.png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11" Type="http://schemas.openxmlformats.org/officeDocument/2006/relationships/image" Target="../media/image54.wmf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51.wmf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38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8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1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66.wmf"/><Relationship Id="rId3" Type="http://schemas.openxmlformats.org/officeDocument/2006/relationships/image" Target="../media/image67.png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4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51.bin"/><Relationship Id="rId14" Type="http://schemas.openxmlformats.org/officeDocument/2006/relationships/oleObject" Target="../embeddings/oleObject54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81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0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77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79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65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7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76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98.png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97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99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02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104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07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Чувашский государственный университет</a:t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Раритетная лаборатория физики</a:t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raritet.chuvsu.ru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424936" cy="3960440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1.(РЭА).</a:t>
            </a:r>
          </a:p>
          <a:p>
            <a:r>
              <a:rPr lang="ru-RU" alt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alt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Классическая механика. </a:t>
            </a:r>
            <a: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Лекцию </a:t>
            </a:r>
            <a: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</a:t>
            </a:r>
            <a:b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доцент </a:t>
            </a:r>
            <a: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кафедры общей физики</a:t>
            </a:r>
            <a:b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Сорокин </a:t>
            </a:r>
            <a: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Геннадий Михайлович</a:t>
            </a:r>
            <a:b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088083"/>
            <a:ext cx="1827212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93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Отметим свойства пространства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Непрерывность</a:t>
            </a:r>
            <a:r>
              <a:rPr lang="ru-RU" altLang="ru-RU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– все расстояния в пространстве обладают беспредельной делимостью; </a:t>
            </a:r>
          </a:p>
          <a:p>
            <a:pPr marL="514350" indent="-514350" algn="just">
              <a:lnSpc>
                <a:spcPct val="115000"/>
              </a:lnSpc>
              <a:buFont typeface="+mj-lt"/>
              <a:buAutoNum type="arabicPeriod"/>
            </a:pPr>
            <a:r>
              <a:rPr lang="ru-RU" altLang="ru-RU" sz="2800" b="1" i="1" dirty="0" err="1">
                <a:latin typeface="Times New Roman" pitchFamily="18" charset="0"/>
                <a:cs typeface="Times New Roman" pitchFamily="18" charset="0"/>
              </a:rPr>
              <a:t>Трёхмерность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– положение любой точки в про-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странстве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определяется тремя числами, напри-мер координатами </a:t>
            </a:r>
          </a:p>
          <a:p>
            <a:pPr marL="514350" indent="-514350" algn="just">
              <a:lnSpc>
                <a:spcPct val="115000"/>
              </a:lnSpc>
              <a:buFont typeface="+mj-lt"/>
              <a:buAutoNum type="arabicPeriod"/>
            </a:pPr>
            <a:r>
              <a:rPr lang="ru-RU" altLang="ru-RU" sz="2800" b="1" i="1" dirty="0" err="1">
                <a:latin typeface="Times New Roman" pitchFamily="18" charset="0"/>
                <a:cs typeface="Times New Roman" pitchFamily="18" charset="0"/>
              </a:rPr>
              <a:t>Евклидовость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– соотношения между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простран-ственными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расстояниями в нашем мире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удовлет-воряют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аксиомам евклидовой геометрии.</a:t>
            </a:r>
          </a:p>
          <a:p>
            <a:pPr marL="514350" indent="-514350" algn="just">
              <a:lnSpc>
                <a:spcPct val="115000"/>
              </a:lnSpc>
              <a:buFont typeface="+mj-lt"/>
              <a:buAutoNum type="arabicPeriod"/>
            </a:pP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Однородность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– физические свойства замкнутой системы тел не зависят от её местоположения;</a:t>
            </a:r>
          </a:p>
          <a:p>
            <a:pPr marL="514350" indent="-5143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altLang="ru-RU" sz="2800" b="1" i="1" dirty="0" err="1">
                <a:latin typeface="Times New Roman" pitchFamily="18" charset="0"/>
                <a:cs typeface="Times New Roman" pitchFamily="18" charset="0"/>
              </a:rPr>
              <a:t>Изотропность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– физические свойства замкнутой системы тел не зависят от её ориентации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6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Из свойств времени отметим следующие:</a:t>
            </a:r>
          </a:p>
          <a:p>
            <a:pPr algn="just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Одномерность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– момент наступления любого события всегда можно определить одним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чис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-лом;</a:t>
            </a:r>
          </a:p>
          <a:p>
            <a:pPr algn="just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Непрерывность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– любые промежутки времени обладают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беспредельной делимостью.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Calibri" pitchFamily="34" charset="0"/>
              <a:buAutoNum type="arabicPeriod"/>
            </a:pP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Однородность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– протекание любого процесса в замкнутой системе не зависит от того, в какой момент он начался.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Время существования Вселенной оценивается в 10</a:t>
            </a:r>
            <a:r>
              <a:rPr lang="ru-RU" altLang="ru-RU" sz="2800" baseline="30000" dirty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 это порядка 4 миллиардов лет.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8"/>
          <a:stretch/>
        </p:blipFill>
        <p:spPr>
          <a:xfrm>
            <a:off x="134470" y="116632"/>
            <a:ext cx="8875059" cy="63367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0684" y="6447118"/>
            <a:ext cx="6362639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рисунок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1: космическая шкала времени и эволюции вселенной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" y="0"/>
            <a:ext cx="9144000" cy="64533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92038" y="6437100"/>
            <a:ext cx="376218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исунок 2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: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теория большого взрыва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8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! Февр -июнь 22 г УЧЕБА\РЭА\Лекции\Лекции Физ ч 1 Вторн с 18 10 час\1 Лек Введение Кинемат мат т\Теория Больщ вз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485"/>
          <a:stretch/>
        </p:blipFill>
        <p:spPr bwMode="auto">
          <a:xfrm>
            <a:off x="971550" y="116632"/>
            <a:ext cx="6769100" cy="621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0277" y="6419477"/>
            <a:ext cx="369165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рисунок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3: теория большого взрыва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1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Сложности, с которыми сталкивается современная космология, используются как аргумент в пользу существования высшего разума, который создает Вселенную. Религиозные космологи стараются не отступать от текста Библии и утверждают, что современные космологические гипотезы лишь подтверждают то, что сказано в священных текстах. Так, например, в религиозных космологических концепциях сингулярность и ложный вакуум рассматриваются по аналогии с "ничто", а источник энергии, которая творит Вселенную, это и есть божественная сила, Бог.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00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Современные методы дают возможность измерять время жизни нестабильных элементарных частиц до  10</a:t>
            </a:r>
            <a:r>
              <a:rPr lang="ru-RU" altLang="ru-RU" sz="2800" baseline="30000" dirty="0">
                <a:latin typeface="Times New Roman" pitchFamily="18" charset="0"/>
                <a:ea typeface="Times New Roman" pitchFamily="18" charset="0"/>
                <a:cs typeface="Arial" charset="0"/>
              </a:rPr>
              <a:t>-11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с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endParaRPr lang="ru-RU" altLang="ru-RU" sz="2800" dirty="0" smtClean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/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Таким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образом, в  физике  считают, что</a:t>
            </a:r>
            <a:r>
              <a:rPr lang="ru-RU" altLang="ru-RU" sz="2800" b="1" i="1" dirty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наш мир обладает определённой </a:t>
            </a:r>
            <a:r>
              <a:rPr lang="ru-RU" altLang="ru-RU" sz="2800" b="1" i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пространственно-временной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симметрией</a:t>
            </a:r>
            <a:r>
              <a:rPr lang="ru-RU" altLang="ru-RU" sz="2800" b="1" dirty="0">
                <a:latin typeface="Times New Roman" pitchFamily="18" charset="0"/>
                <a:ea typeface="Times New Roman" pitchFamily="18" charset="0"/>
                <a:cs typeface="Arial" charset="0"/>
              </a:rPr>
              <a:t>: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 все места, направления и </a:t>
            </a:r>
            <a:r>
              <a:rPr lang="ru-RU" altLang="ru-RU" sz="2800" b="1" i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моменты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времени в нём физически эквивалентны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endParaRPr lang="ru-RU" altLang="ru-RU" sz="2800" dirty="0"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697663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3942" y="332656"/>
            <a:ext cx="6968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Физика классическая, новая и современная. </a:t>
            </a:r>
            <a:endParaRPr lang="ru-RU" altLang="ru-RU" sz="2800" dirty="0">
              <a:solidFill>
                <a:srgbClr val="FF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529" y="1052736"/>
            <a:ext cx="8640960" cy="480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Законы движения частиц существенно отличаются в зависимости  от  пространственных масштабов (макромир и микромир).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Поэтому физику подразделяют на классическую и квантовую.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Классическая физика имеет дело с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материальными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телами макромира. Её начало было положено И. Ньютоном, сформулировавшим основные законы механики.</a:t>
            </a:r>
          </a:p>
        </p:txBody>
      </p:sp>
    </p:spTree>
    <p:extLst>
      <p:ext uri="{BB962C8B-B14F-4D97-AF65-F5344CB8AC3E}">
        <p14:creationId xmlns:p14="http://schemas.microsoft.com/office/powerpoint/2010/main" val="7484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42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 Дальнейшее развитие классической физики было продолжено созданием в 1905 году А. Эйнштейном специальной теории относительности (релятивист-</a:t>
            </a:r>
            <a:r>
              <a:rPr lang="ru-RU" altLang="ru-RU" sz="2800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ской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теории), в которой рассматривается движение тел, скорости которых близки к скорости света.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 Начало становления физики </a:t>
            </a:r>
            <a:r>
              <a:rPr lang="ru-RU" altLang="ru-RU" sz="2800" b="1" i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микромира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относится к концу 19 века.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 В 1897 году был открыт электрон, который, как выяснилось, входит в состав атомов всех химических элементов. Это указывало на сложное 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строение </a:t>
            </a: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атомов, считавшихся прежде неделимы-ми.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altLang="ru-RU" sz="2800" dirty="0"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628800"/>
            <a:ext cx="7408333" cy="2481725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Calibri" pitchFamily="34" charset="0"/>
              <a:buAutoNum type="arabicPeriod"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Calibri" pitchFamily="34" charset="0"/>
              <a:buAutoNum type="arabicPeriod"/>
            </a:pP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alt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Calibri" pitchFamily="34" charset="0"/>
              <a:buAutoNum type="arabicPeriod"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Кинематика материальной точки</a:t>
            </a:r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endParaRPr lang="ru-RU" alt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   При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изучении микромира в физике сначала приме-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нялись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понятия и законы, выведенные для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макротел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  Микромир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рассматривался просто как уменьшен-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ная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копия макромира.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 Однако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дальнейшее развитие физики показало, что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классический подход к изучению явлений </a:t>
            </a:r>
            <a:r>
              <a:rPr lang="ru-RU" altLang="ru-RU" sz="2800" b="1" i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             микромира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имеет ограничения</a:t>
            </a:r>
            <a:r>
              <a:rPr lang="ru-RU" altLang="ru-RU" sz="2800" b="1" i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На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рубеже 19-20 столетий для исследования систем микромира  возникла новая -квантовая физика.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altLang="ru-RU" sz="28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999" y="188640"/>
            <a:ext cx="8640960" cy="691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  Её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начало было положено М. Планком, выдвину-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вшим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гипотезу квантов, и Луи де Бройлем,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выдви-нувшим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гипотезу о волновых свойствах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микрочастиц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 Оказалось, что движение в микромире является более сложной формой движения, чем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механическое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перемещение тел в пространстве, что описание явлений в квантовой физике лишено привычной наглядности. </a:t>
            </a:r>
            <a:endParaRPr lang="ru-RU" altLang="ru-RU" sz="2800" dirty="0" smtClean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Свой вклад в развитие новой физики внесли ученые нашей страны: Н. Г. Басов, П. Л.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Капица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, Л. Д. Ландау, Л. И. Мандельштам, А. М. Прохоров, Ж. И. Алфёров, В. Л. Гинзбург и др.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54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5759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  В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2010 году Нобелевская премия в области физики была присуждена молодым российским учёным-физикам Константину Новоселову и Андрею Гейму за создание самого тонкого в мире материала – </a:t>
            </a:r>
            <a:r>
              <a:rPr lang="ru-RU" altLang="ru-RU" sz="2800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графена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, которому присущи свойства, как проводника, так и полупроводника, высокая теплопроводность и механическая жесткость. </a:t>
            </a:r>
            <a:endParaRPr lang="ru-RU" altLang="ru-RU" sz="2800" dirty="0" smtClean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 Планируется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, что в недалеком будущем именно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гра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-фен заменит кремний в интегральных микросхемах и станет основой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наноэлектроники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altLang="ru-RU" sz="2800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477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  Все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специальные предметы, которые изучаются на любом техническом факультете вуза (кроме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предметов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гуманитарного цикла) являются частными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случаями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различных разделов физики: сопротивление материалов (сопромат), теплотехника,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электротехника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, электроника,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нанотехнология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и др. </a:t>
            </a:r>
            <a:endParaRPr lang="ru-RU" altLang="ru-RU" sz="2800" dirty="0" smtClean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  С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конца 50 –годов 20 века  с появлением ускорителей частиц  зарождается новая физика микро мира.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altLang="ru-RU" sz="2800" dirty="0"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!! Учеба с 1 сент 21 г до дек 21 г\1 Лекции\15 Лек Соврем Физ Эл частицы\Скан стран слайдов Элем Частицы\Элем час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8293198" cy="517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5204" y="5794681"/>
            <a:ext cx="319896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исунок 4: квантовая лестница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8640"/>
            <a:ext cx="869156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60220" y="6093296"/>
            <a:ext cx="362516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исунок 5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: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элементарные частицы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Открытия в астрономии с применением регистрации сигналов с помощью современных телескопов  звездного неба начинается современная физика  макромира.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r="4148"/>
          <a:stretch/>
        </p:blipFill>
        <p:spPr>
          <a:xfrm>
            <a:off x="611560" y="2004522"/>
            <a:ext cx="8136904" cy="41591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14766" y="6163698"/>
            <a:ext cx="391447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рисунок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6: галактика «млечный путь»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Итак, физика в определённом  объёме важна и </a:t>
            </a:r>
            <a:b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</a:b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нужна для специалиста любой технической отрасли, но мы не сможем изучить все проявления</a:t>
            </a:r>
            <a:r>
              <a:rPr lang="ru-RU" altLang="ru-RU" sz="2800" i="1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физических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законов в различных областях. Вы с ними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встретитесь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, изучая специальные предметы. </a:t>
            </a:r>
            <a:b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</a:b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Наша задача – изучить основные законы физики.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525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528" y="188640"/>
            <a:ext cx="8640440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Основные 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единицы системы СИ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Все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физические законы устанавливают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количест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-венную связь между физическими величинами. 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Физическая величина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– физическое свойство мате-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рии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, физического явления или процесса, которое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мо-жет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быть охарактеризовано количественно.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 Так, например, перемещение тела в пространстве характеризуется  скоростью движения,  изменение скорости тела – ускорением, инертные свойства тела – его массой.</a:t>
            </a:r>
          </a:p>
        </p:txBody>
      </p:sp>
    </p:spTree>
    <p:extLst>
      <p:ext uri="{BB962C8B-B14F-4D97-AF65-F5344CB8AC3E}">
        <p14:creationId xmlns:p14="http://schemas.microsoft.com/office/powerpoint/2010/main" val="38662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1520" y="188640"/>
            <a:ext cx="8713018" cy="629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Физические величины – скорость,  ускорение  и масса тела – отражают различные качественные стороны одного и того же физического явления – механического движения тела. Их количественные значения определяются на опыте путём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измерения.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i="1" dirty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1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Численное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значение физической величины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число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, которое определяется отношением измеренного значения к некоторому стандартному значению,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которое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называется единицей измерения. 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Единицы физических величин, которые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устанавли-ваются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произвольно и независимо от других,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назы-ваются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основными.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20862" y="316969"/>
            <a:ext cx="2830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Введение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56357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изучение окружающего неживого мира и формирование научного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мировозрения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Существует два представления о мире - материя и сознание.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Первичность материи это атеистическое представление о мире.  Материя состоит из вещества и полей.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Первичность сознания это религиозное представление о мире.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215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1520" y="339725"/>
            <a:ext cx="8568630" cy="592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Единицы физических величин, которые зависят от основных и устанавливаются на основе физических законов, называются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производными.</a:t>
            </a:r>
            <a:endParaRPr lang="ru-RU" altLang="ru-RU" sz="28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 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Совокупность основных и производных единиц фи-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зических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величин составляет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систему единиц.</a:t>
            </a:r>
            <a:endParaRPr lang="ru-RU" altLang="ru-RU" sz="28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В настоящее время в физике принята </a:t>
            </a:r>
            <a:r>
              <a:rPr lang="ru-RU" altLang="ru-RU" sz="2800" b="1" i="1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Международ-ная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 система величин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(СИ – Система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Интернацио-нальная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В ней в качестве основных выбраны семь единиц физических величин, которые характеризуют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наи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-более существенные свойства и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особенности</a:t>
            </a:r>
            <a:endParaRPr lang="ru-RU" altLang="ru-RU" sz="2800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4603750"/>
            <a:ext cx="8280400" cy="5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44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528" y="325518"/>
            <a:ext cx="849662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механических, тепловых, электромагнитных и оптических явлений: </a:t>
            </a:r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46928" y="1279606"/>
            <a:ext cx="80645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единица длины – метр (м);</a:t>
            </a:r>
          </a:p>
          <a:p>
            <a:pPr marL="342900" indent="-342900" eaLnBrk="1" hangingPunct="1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единица массы – килограмм (кг);</a:t>
            </a:r>
          </a:p>
          <a:p>
            <a:pPr marL="342900" indent="-342900" eaLnBrk="1" hangingPunct="1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единица времени – секунда (с);</a:t>
            </a:r>
          </a:p>
          <a:p>
            <a:pPr marL="342900" indent="-342900" eaLnBrk="1" hangingPunct="1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единица температуры – кельвин (К);</a:t>
            </a:r>
          </a:p>
          <a:p>
            <a:pPr marL="342900" indent="-342900" eaLnBrk="1" hangingPunct="1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единица силы тока – ампер (А);</a:t>
            </a:r>
          </a:p>
          <a:p>
            <a:pPr marL="342900" indent="-342900" eaLnBrk="1" hangingPunct="1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единица силы света – кандела (кд);</a:t>
            </a:r>
          </a:p>
          <a:p>
            <a:pPr marL="342900" indent="-342900" eaLnBrk="1" hangingPunct="1">
              <a:lnSpc>
                <a:spcPct val="115000"/>
              </a:lnSpc>
              <a:spcAft>
                <a:spcPts val="1000"/>
              </a:spcAft>
              <a:buFont typeface="Calibri" pitchFamily="34" charset="0"/>
              <a:buAutoNum type="arabicPeriod"/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единица кол-ва вещества – моль (моль).</a:t>
            </a:r>
          </a:p>
        </p:txBody>
      </p:sp>
    </p:spTree>
    <p:extLst>
      <p:ext uri="{BB962C8B-B14F-4D97-AF65-F5344CB8AC3E}">
        <p14:creationId xmlns:p14="http://schemas.microsoft.com/office/powerpoint/2010/main" val="6127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476250"/>
            <a:ext cx="8208962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Times New Roman" pitchFamily="18" charset="0"/>
                <a:cs typeface="Arial" charset="0"/>
              </a:rPr>
              <a:t>Некоторым производным единицам измерения присвоены собственные названия, например, еди-ница силы – ньютон:  1 Н = 1             , единица </a:t>
            </a:r>
          </a:p>
          <a:p>
            <a:pPr marL="228600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Times New Roman" pitchFamily="18" charset="0"/>
                <a:cs typeface="Arial" charset="0"/>
              </a:rPr>
              <a:t>электрического заряда – кулон: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2133600"/>
            <a:ext cx="8208962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</a:p>
        </p:txBody>
      </p:sp>
      <p:graphicFrame>
        <p:nvGraphicFramePr>
          <p:cNvPr id="5" name="Object 40"/>
          <p:cNvGraphicFramePr>
            <a:graphicFrameLocks noChangeAspect="1"/>
          </p:cNvGraphicFramePr>
          <p:nvPr/>
        </p:nvGraphicFramePr>
        <p:xfrm>
          <a:off x="5508625" y="1412875"/>
          <a:ext cx="962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6" name="Equation" r:id="rId3" imgW="965200" imgH="838200" progId="">
                  <p:embed/>
                </p:oleObj>
              </mc:Choice>
              <mc:Fallback>
                <p:oleObj name="Equation" r:id="rId3" imgW="965200" imgH="83820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412875"/>
                        <a:ext cx="9620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1"/>
          <p:cNvGraphicFramePr>
            <a:graphicFrameLocks noChangeAspect="1"/>
          </p:cNvGraphicFramePr>
          <p:nvPr/>
        </p:nvGraphicFramePr>
        <p:xfrm>
          <a:off x="5946775" y="2205038"/>
          <a:ext cx="20097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7" name="Equation" r:id="rId5" imgW="2005729" imgH="393529" progId="">
                  <p:embed/>
                </p:oleObj>
              </mc:Choice>
              <mc:Fallback>
                <p:oleObj name="Equation" r:id="rId5" imgW="2005729" imgH="393529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2205038"/>
                        <a:ext cx="20097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11188" y="2565400"/>
            <a:ext cx="8208962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Times New Roman" pitchFamily="18" charset="0"/>
                <a:cs typeface="Arial" charset="0"/>
              </a:rPr>
              <a:t> Многим производным единицам названия не присвоены, и они имеют только наименования:      – единица скорости;                 – единица момента силы (но не            или          ). </a:t>
            </a:r>
          </a:p>
        </p:txBody>
      </p:sp>
      <p:graphicFrame>
        <p:nvGraphicFramePr>
          <p:cNvPr id="10" name="Object 42"/>
          <p:cNvGraphicFramePr>
            <a:graphicFrameLocks noChangeAspect="1"/>
          </p:cNvGraphicFramePr>
          <p:nvPr/>
        </p:nvGraphicFramePr>
        <p:xfrm>
          <a:off x="8210550" y="2951163"/>
          <a:ext cx="60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8" name="Equation" r:id="rId7" imgW="609600" imgH="838200" progId="">
                  <p:embed/>
                </p:oleObj>
              </mc:Choice>
              <mc:Fallback>
                <p:oleObj name="Equation" r:id="rId7" imgW="609600" imgH="83820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0" y="2951163"/>
                        <a:ext cx="609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3"/>
          <p:cNvGraphicFramePr>
            <a:graphicFrameLocks noChangeAspect="1"/>
          </p:cNvGraphicFramePr>
          <p:nvPr/>
        </p:nvGraphicFramePr>
        <p:xfrm>
          <a:off x="4402138" y="3686175"/>
          <a:ext cx="962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" name="Equation" r:id="rId9" imgW="965200" imgH="393700" progId="">
                  <p:embed/>
                </p:oleObj>
              </mc:Choice>
              <mc:Fallback>
                <p:oleObj name="Equation" r:id="rId9" imgW="965200" imgH="3937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8" y="3686175"/>
                        <a:ext cx="9620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4"/>
          <p:cNvGraphicFramePr>
            <a:graphicFrameLocks noChangeAspect="1"/>
          </p:cNvGraphicFramePr>
          <p:nvPr/>
        </p:nvGraphicFramePr>
        <p:xfrm>
          <a:off x="2863850" y="4203700"/>
          <a:ext cx="7715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0" name="Equation" r:id="rId11" imgW="774364" imgH="304668" progId="">
                  <p:embed/>
                </p:oleObj>
              </mc:Choice>
              <mc:Fallback>
                <p:oleObj name="Equation" r:id="rId11" imgW="774364" imgH="304668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4203700"/>
                        <a:ext cx="7715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5"/>
          <p:cNvGraphicFramePr>
            <a:graphicFrameLocks noChangeAspect="1"/>
          </p:cNvGraphicFramePr>
          <p:nvPr/>
        </p:nvGraphicFramePr>
        <p:xfrm>
          <a:off x="4481513" y="4149725"/>
          <a:ext cx="6667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1" name="Equation" r:id="rId13" imgW="660113" imgH="355446" progId="">
                  <p:embed/>
                </p:oleObj>
              </mc:Choice>
              <mc:Fallback>
                <p:oleObj name="Equation" r:id="rId13" imgW="660113" imgH="355446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4149725"/>
                        <a:ext cx="6667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11188" y="4652963"/>
            <a:ext cx="820896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Times New Roman" pitchFamily="18" charset="0"/>
                <a:cs typeface="Arial" charset="0"/>
              </a:rPr>
              <a:t> Наряду с единицами системы СИ по решению 24-ой  Генеральной конференции по мерам и весам 2011 года допускаются для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9820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333375"/>
            <a:ext cx="8424863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eaLnBrk="1" hangingPunct="1">
              <a:lnSpc>
                <a:spcPct val="115000"/>
              </a:lnSpc>
            </a:pP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некоторые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внесистемные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единицы, в частности, минута (1 мин = 60 с), час (1 ч = 3600 с), сутки (1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сут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= 86400 с),  литр (1 л =                 ),  тонна (1 т = </a:t>
            </a:r>
          </a:p>
          <a:p>
            <a:pPr marL="228600" eaLnBrk="1" hangingPunct="1">
              <a:lnSpc>
                <a:spcPct val="115000"/>
              </a:lnSpc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=                   ),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электронвольт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(1 эВ                              ) и др. 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5" name="Object 19"/>
          <p:cNvGraphicFramePr>
            <a:graphicFrameLocks noChangeAspect="1"/>
          </p:cNvGraphicFramePr>
          <p:nvPr/>
        </p:nvGraphicFramePr>
        <p:xfrm>
          <a:off x="5003800" y="1392238"/>
          <a:ext cx="1400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3" imgW="1397000" imgH="381000" progId="">
                  <p:embed/>
                </p:oleObj>
              </mc:Choice>
              <mc:Fallback>
                <p:oleObj name="Equation" r:id="rId3" imgW="1397000" imgH="3810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392238"/>
                        <a:ext cx="14001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1169988" y="1895475"/>
          <a:ext cx="14573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5" imgW="1459866" imgH="380835" progId="">
                  <p:embed/>
                </p:oleObj>
              </mc:Choice>
              <mc:Fallback>
                <p:oleObj name="Equation" r:id="rId5" imgW="1459866" imgH="380835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1895475"/>
                        <a:ext cx="14573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9" name="Object 21"/>
          <p:cNvGraphicFramePr>
            <a:graphicFrameLocks noChangeAspect="1"/>
          </p:cNvGraphicFramePr>
          <p:nvPr/>
        </p:nvGraphicFramePr>
        <p:xfrm>
          <a:off x="6234113" y="1844675"/>
          <a:ext cx="251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7" imgW="2514600" imgH="457200" progId="">
                  <p:embed/>
                </p:oleObj>
              </mc:Choice>
              <mc:Fallback>
                <p:oleObj name="Equation" r:id="rId7" imgW="2514600" imgH="4572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3" y="1844675"/>
                        <a:ext cx="2514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39750" y="2708275"/>
            <a:ext cx="84248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К внесистемным единицам относятся также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крат-</a:t>
            </a:r>
            <a:r>
              <a:rPr lang="ru-RU" altLang="ru-RU" sz="2800" b="1" i="1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ные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и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дольные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единицы измерения. </a:t>
            </a:r>
          </a:p>
          <a:p>
            <a:pPr marL="228600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Кратные единицы измерения получают из основной или производной единицы, умножая её на целое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чи-сло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, кратное 10.</a:t>
            </a:r>
          </a:p>
          <a:p>
            <a:pPr marL="228600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Например: километр (1 км = 10</a:t>
            </a:r>
            <a:r>
              <a:rPr lang="ru-RU" altLang="ru-RU" sz="2800" baseline="30000" dirty="0">
                <a:latin typeface="Times New Roman" pitchFamily="18" charset="0"/>
                <a:ea typeface="Times New Roman" pitchFamily="18" charset="0"/>
                <a:cs typeface="Arial" charset="0"/>
              </a:rPr>
              <a:t>3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м),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мегапаскаль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(1 МПа = 10</a:t>
            </a:r>
            <a:r>
              <a:rPr lang="ru-RU" altLang="ru-RU" sz="2800" baseline="30000" dirty="0">
                <a:latin typeface="Times New Roman" pitchFamily="18" charset="0"/>
                <a:ea typeface="Times New Roman" pitchFamily="18" charset="0"/>
                <a:cs typeface="Arial" charset="0"/>
              </a:rPr>
              <a:t>6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Па), гигагерц (1 ГГц = 10</a:t>
            </a:r>
            <a:r>
              <a:rPr lang="ru-RU" altLang="ru-RU" sz="2800" baseline="30000" dirty="0">
                <a:latin typeface="Times New Roman" pitchFamily="18" charset="0"/>
                <a:ea typeface="Times New Roman" pitchFamily="18" charset="0"/>
                <a:cs typeface="Arial" charset="0"/>
              </a:rPr>
              <a:t>9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Гц) и т. д.</a:t>
            </a:r>
          </a:p>
        </p:txBody>
      </p:sp>
    </p:spTree>
    <p:extLst>
      <p:ext uri="{BB962C8B-B14F-4D97-AF65-F5344CB8AC3E}">
        <p14:creationId xmlns:p14="http://schemas.microsoft.com/office/powerpoint/2010/main" val="16351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528" y="260648"/>
            <a:ext cx="8425185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Дольные единицы измерения получают путём деления основной или производной единицы на целое число, кратное 10.</a:t>
            </a:r>
          </a:p>
          <a:p>
            <a:pPr marL="228600"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Например: сантиметр (1 см = 10</a:t>
            </a:r>
            <a:r>
              <a:rPr lang="ru-RU" altLang="ru-RU" sz="2800" baseline="30000" dirty="0">
                <a:latin typeface="Times New Roman" pitchFamily="18" charset="0"/>
                <a:ea typeface="Times New Roman" pitchFamily="18" charset="0"/>
                <a:cs typeface="Arial" charset="0"/>
              </a:rPr>
              <a:t>-2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м), 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миллисе-кунда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(1мс = 10</a:t>
            </a:r>
            <a:r>
              <a:rPr lang="ru-RU" altLang="ru-RU" sz="2800" baseline="30000" dirty="0">
                <a:latin typeface="Times New Roman" pitchFamily="18" charset="0"/>
                <a:ea typeface="Times New Roman" pitchFamily="18" charset="0"/>
                <a:cs typeface="Arial" charset="0"/>
              </a:rPr>
              <a:t>-3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с), пикофарада (1 пФ = 10</a:t>
            </a:r>
            <a:r>
              <a:rPr lang="ru-RU" altLang="ru-RU" sz="2800" baseline="30000" dirty="0">
                <a:latin typeface="Times New Roman" pitchFamily="18" charset="0"/>
                <a:ea typeface="Times New Roman" pitchFamily="18" charset="0"/>
                <a:cs typeface="Arial" charset="0"/>
              </a:rPr>
              <a:t>-12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Ф) и др. </a:t>
            </a:r>
          </a:p>
          <a:p>
            <a:pPr marL="228600"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Кратные и дольные приставки имеют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специаль-ные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названия, приведённые в справочном матери-але учебников и задачников по физике. </a:t>
            </a:r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         2</a:t>
            </a:r>
            <a:r>
              <a:rPr lang="ru-RU" altLang="ru-RU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59340"/>
            <a:ext cx="55446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i="1" dirty="0">
                <a:latin typeface="Times New Roman" pitchFamily="18" charset="0"/>
                <a:cs typeface="Times New Roman" pitchFamily="18" charset="0"/>
              </a:rPr>
              <a:t>Бумажная - книжная 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1. Трофимова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Т.И.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«Курс физики»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Яворский Б. М.,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Детлаф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А. А.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Курс физики»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Р. Фейнман, Р.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Лейтон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Фейнмановские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лекции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физике»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62" y="0"/>
            <a:ext cx="2109172" cy="3016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44871"/>
            <a:ext cx="2062398" cy="3016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50" y="4633453"/>
            <a:ext cx="2951820" cy="219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Цифровая – компьютерная  литература: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Учебный сайт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 clmc.chuvsu.ru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39939" name="Picture 2" descr="D:\СГМ\! УЧЕБА с 9 янв 2021 год\! РЭА\Лекции\8-2-21 г Матер для 1-й лекции\Сайт учеб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9138"/>
            <a:ext cx="3894137" cy="424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2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Электронная библиотека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http://by-chgu.ru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" b="6250"/>
          <a:stretch/>
        </p:blipFill>
        <p:spPr bwMode="auto">
          <a:xfrm>
            <a:off x="1115616" y="1630804"/>
            <a:ext cx="7419608" cy="391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590" y="6021288"/>
            <a:ext cx="54036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рисунок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8: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лектронная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библиотека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http://by-chgu.ru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Музей физики – раритетная лаборатория физики ЧГУ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аудитории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1-го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корпуса ( 1-110 )</a:t>
            </a:r>
            <a:endParaRPr lang="ru-RU" sz="2400" dirty="0" smtClean="0"/>
          </a:p>
        </p:txBody>
      </p:sp>
      <p:pic>
        <p:nvPicPr>
          <p:cNvPr id="41987" name="Picture 3" descr="D:\СГМ\! УЧЕБА с 9 янв 2021 год\! РЭА\Лекции\8-2-21 г Матер для 1-й лекции\Музей физ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09170"/>
            <a:ext cx="7344816" cy="491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323038"/>
            <a:ext cx="626469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рисунок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9: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лектронный музей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http://raritet.chuvsu.ru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18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raritet.chuvsu@mail.ru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 descr="D:\СГМ\! УЧЕБА с 9 янв 2021 год\! РЭА\Лекции\Музей физики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74" y="1131180"/>
            <a:ext cx="842645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4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560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700" dirty="0">
                <a:latin typeface="Times New Roman" pitchFamily="18" charset="0"/>
                <a:ea typeface="Times New Roman" pitchFamily="18" charset="0"/>
                <a:cs typeface="Arial" charset="0"/>
              </a:rPr>
              <a:t>Главная цель любой науки, в том числе и </a:t>
            </a:r>
            <a:r>
              <a:rPr lang="ru-RU" altLang="ru-RU" sz="27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физики</a:t>
            </a:r>
            <a:r>
              <a:rPr lang="ru-RU" altLang="ru-RU" sz="2700" dirty="0">
                <a:latin typeface="Times New Roman" pitchFamily="18" charset="0"/>
                <a:ea typeface="Times New Roman" pitchFamily="18" charset="0"/>
                <a:cs typeface="Arial" charset="0"/>
              </a:rPr>
              <a:t>, рассматривается как приведение в систему </a:t>
            </a:r>
            <a:r>
              <a:rPr lang="ru-RU" altLang="ru-RU" sz="27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сложных </a:t>
            </a:r>
            <a:r>
              <a:rPr lang="ru-RU" altLang="ru-RU" sz="2700" dirty="0">
                <a:latin typeface="Times New Roman" pitchFamily="18" charset="0"/>
                <a:ea typeface="Times New Roman" pitchFamily="18" charset="0"/>
                <a:cs typeface="Arial" charset="0"/>
              </a:rPr>
              <a:t>явлений, регистрируемых нашими органами чувств, </a:t>
            </a:r>
            <a:r>
              <a:rPr lang="ru-RU" altLang="ru-RU" sz="27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т</a:t>
            </a:r>
            <a:r>
              <a:rPr lang="ru-RU" altLang="ru-RU" sz="2700" dirty="0">
                <a:latin typeface="Times New Roman" pitchFamily="18" charset="0"/>
                <a:ea typeface="Times New Roman" pitchFamily="18" charset="0"/>
                <a:cs typeface="Arial" charset="0"/>
              </a:rPr>
              <a:t>. е. упорядочение того, что мы называем </a:t>
            </a:r>
            <a:r>
              <a:rPr lang="ru-RU" altLang="ru-RU" sz="27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«окружающим нас миром».</a:t>
            </a:r>
            <a:endParaRPr lang="ru-RU" altLang="ru-RU" sz="27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7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Окружающий </a:t>
            </a:r>
            <a:r>
              <a:rPr lang="ru-RU" altLang="ru-RU" sz="2700" dirty="0">
                <a:latin typeface="Times New Roman" pitchFamily="18" charset="0"/>
                <a:ea typeface="Times New Roman" pitchFamily="18" charset="0"/>
                <a:cs typeface="Arial" charset="0"/>
              </a:rPr>
              <a:t>нас мир, все существующее вокруг нас и обнаруживаемое нами посредством </a:t>
            </a:r>
            <a:r>
              <a:rPr lang="ru-RU" altLang="ru-RU" sz="27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ощущений</a:t>
            </a:r>
            <a:r>
              <a:rPr lang="ru-RU" altLang="ru-RU" sz="2700" dirty="0">
                <a:latin typeface="Times New Roman" pitchFamily="18" charset="0"/>
                <a:ea typeface="Times New Roman" pitchFamily="18" charset="0"/>
                <a:cs typeface="Arial" charset="0"/>
              </a:rPr>
              <a:t>, представляет собой </a:t>
            </a:r>
            <a:r>
              <a:rPr lang="ru-RU" altLang="ru-RU" sz="27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материю</a:t>
            </a:r>
            <a:r>
              <a:rPr lang="ru-RU" altLang="ru-RU" sz="2700" b="1" i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7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Материя – это объективная реальность, </a:t>
            </a:r>
            <a:r>
              <a:rPr lang="ru-RU" altLang="ru-RU" sz="2700" b="1" i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данная </a:t>
            </a:r>
            <a:r>
              <a:rPr lang="ru-RU" altLang="ru-RU" sz="27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нам в ощущениях.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Материя состоит из вещества и полей.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Вещества это газ, жидкость, твердое тело, плазма, вакуум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нейтронное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состояние.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Поля это гравитационные, электромагнитные, ядерные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5314602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амятка студенту при отправке письма-сообщения по эл. Почте преподавателю ЧГУ.</a:t>
            </a:r>
            <a:b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строке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«ТЕМА» писать: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ФИО - полностью, ГРУППА такая то, О ЧЕМ «послание» «лабораторная работа № ….,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решение задач на тему 1 Кинематика мат точки коллоквиум на тему Лекция 2 Динам мат точки…»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этих правильный СЛОВ не будет, ваше  «письмо» улетит  в «горшок-корзину»!!!!!!!!!!!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765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Кинематика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материальной точки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20840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Механика для описания движения тел в зависимости от условий конкретных задач использует разные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физические модели.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Простейшей моделью является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материальная точка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тело, обладающее массой, размерами которого в данной задаче можно пренебречь. Понятие материальной точки — абстрактное, но его введение облегчает решение практических задач. Например, изучая движение планет по орбитам вокруг Солнца, можно принять их за материальные точки.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03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088" y="333375"/>
            <a:ext cx="799306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 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2100" y="4725144"/>
            <a:ext cx="890238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Механическое 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движение </a:t>
            </a:r>
            <a:r>
              <a:rPr lang="ru-RU" altLang="ru-RU" sz="24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относительно.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 Движение одного и того же тела относительно разных тел оказывается различным.  Для описания движения тела нужно указать, по отношению к какому телу рассматривается движение. Это тело называют </a:t>
            </a:r>
            <a:r>
              <a:rPr lang="ru-RU" altLang="ru-RU" sz="24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телом отсчёта</a:t>
            </a:r>
            <a:r>
              <a:rPr lang="ru-RU" altLang="ru-RU" sz="2400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endParaRPr lang="ru-RU" altLang="ru-RU" sz="2400" dirty="0">
              <a:solidFill>
                <a:srgbClr val="0070C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4608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9AA2DE6-B861-4E8D-A001-44DDDD4ED7C2}" type="slidenum">
              <a:rPr lang="ru-RU" altLang="ru-RU">
                <a:solidFill>
                  <a:srgbClr val="898989"/>
                </a:solidFill>
              </a:rPr>
              <a:pPr/>
              <a:t>42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pic>
        <p:nvPicPr>
          <p:cNvPr id="46085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7" cy="411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698" y="4302412"/>
            <a:ext cx="4572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рисунок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10: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солнечная система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444500"/>
            <a:ext cx="8137525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Положение материальной точки в пространстве в любой момент времени (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закон движения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) можно определять  либо с помощью 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зависимости  координат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от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времени (координатный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способ), 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51194"/>
            <a:ext cx="37449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128086"/>
              </p:ext>
            </p:extLst>
          </p:nvPr>
        </p:nvGraphicFramePr>
        <p:xfrm>
          <a:off x="2123728" y="2488905"/>
          <a:ext cx="4295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4" imgW="4292600" imgH="482600" progId="">
                  <p:embed/>
                </p:oleObj>
              </mc:Choice>
              <mc:Fallback>
                <p:oleObj name="Equation" r:id="rId4" imgW="4292600" imgH="4826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488905"/>
                        <a:ext cx="42957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00563" y="2869366"/>
            <a:ext cx="4425950" cy="303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14000"/>
              </a:lnSpc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либо при помощи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з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ави</a:t>
            </a: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</a:t>
            </a:r>
            <a:endParaRPr lang="ru-RU" altLang="ru-RU" sz="28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lnSpc>
                <a:spcPct val="114000"/>
              </a:lnSpc>
            </a:pPr>
            <a:r>
              <a:rPr lang="ru-RU" altLang="ru-RU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симости</a:t>
            </a: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от времени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радиус-вектора (векторный </a:t>
            </a: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способ), проведённого из начала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координат </a:t>
            </a: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до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данной точки. </a:t>
            </a:r>
            <a:endParaRPr lang="ru-RU" altLang="ru-RU" sz="2800" dirty="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700570"/>
              </p:ext>
            </p:extLst>
          </p:nvPr>
        </p:nvGraphicFramePr>
        <p:xfrm>
          <a:off x="7092280" y="5301208"/>
          <a:ext cx="1247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6" imgW="1256755" imgH="482391" progId="">
                  <p:embed/>
                </p:oleObj>
              </mc:Choice>
              <mc:Fallback>
                <p:oleObj name="Equation" r:id="rId6" imgW="1256755" imgH="482391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5301208"/>
                        <a:ext cx="12477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1030696-0FE0-41C9-9B03-91390AC4A3C0}" type="slidenum">
              <a:rPr lang="ru-RU" altLang="ru-RU">
                <a:solidFill>
                  <a:srgbClr val="898989"/>
                </a:solidFill>
              </a:rPr>
              <a:pPr/>
              <a:t>43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1266" y="6197619"/>
            <a:ext cx="353885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рисунок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11: </a:t>
            </a: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координатный способ</a:t>
            </a:r>
          </a:p>
        </p:txBody>
      </p:sp>
    </p:spTree>
    <p:extLst>
      <p:ext uri="{BB962C8B-B14F-4D97-AF65-F5344CB8AC3E}">
        <p14:creationId xmlns:p14="http://schemas.microsoft.com/office/powerpoint/2010/main" val="13212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250" y="698500"/>
            <a:ext cx="2665413" cy="79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833438"/>
            <a:ext cx="835183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Здесь                                   , где             – проекции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конца радиуса-вектора на оси координат,               – единичные векторы</a:t>
            </a:r>
            <a:r>
              <a:rPr lang="ru-RU" altLang="ru-RU" sz="24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(</a:t>
            </a:r>
            <a:r>
              <a:rPr lang="ru-RU" altLang="ru-RU" sz="24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орты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), направленные по соответствующим осям координат.</a:t>
            </a:r>
          </a:p>
        </p:txBody>
      </p:sp>
      <p:graphicFrame>
        <p:nvGraphicFramePr>
          <p:cNvPr id="4" name="Object 25"/>
          <p:cNvGraphicFramePr>
            <a:graphicFrameLocks noChangeAspect="1"/>
          </p:cNvGraphicFramePr>
          <p:nvPr/>
        </p:nvGraphicFramePr>
        <p:xfrm>
          <a:off x="1403350" y="865188"/>
          <a:ext cx="24574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3" imgW="2451100" imgH="495300" progId="">
                  <p:embed/>
                </p:oleObj>
              </mc:Choice>
              <mc:Fallback>
                <p:oleObj name="Equation" r:id="rId3" imgW="2451100" imgH="4953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865188"/>
                        <a:ext cx="2457450" cy="50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6"/>
          <p:cNvGraphicFramePr>
            <a:graphicFrameLocks noChangeAspect="1"/>
          </p:cNvGraphicFramePr>
          <p:nvPr/>
        </p:nvGraphicFramePr>
        <p:xfrm>
          <a:off x="4748213" y="1055688"/>
          <a:ext cx="9620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5" imgW="964781" imgH="317362" progId="">
                  <p:embed/>
                </p:oleObj>
              </mc:Choice>
              <mc:Fallback>
                <p:oleObj name="Equation" r:id="rId5" imgW="964781" imgH="317362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1055688"/>
                        <a:ext cx="9620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7"/>
          <p:cNvGraphicFramePr>
            <a:graphicFrameLocks noChangeAspect="1"/>
          </p:cNvGraphicFramePr>
          <p:nvPr/>
        </p:nvGraphicFramePr>
        <p:xfrm>
          <a:off x="5940425" y="1490663"/>
          <a:ext cx="8667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7" imgW="863225" imgH="495085" progId="">
                  <p:embed/>
                </p:oleObj>
              </mc:Choice>
              <mc:Fallback>
                <p:oleObj name="Equation" r:id="rId7" imgW="863225" imgH="495085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490663"/>
                        <a:ext cx="8667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68313" y="3052763"/>
            <a:ext cx="83518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 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Число независимых координат, полностью определяющих положение точки в пространстве, называется</a:t>
            </a:r>
            <a:r>
              <a:rPr lang="ru-RU" altLang="ru-RU" sz="2400" b="1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числом степеней свободы  i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. </a:t>
            </a:r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68313" y="4514850"/>
            <a:ext cx="83518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 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Если материальная точка движется в пространстве, то она имеет три степени свободы </a:t>
            </a:r>
            <a:r>
              <a:rPr lang="en-US" altLang="ru-RU" sz="2400" i="1" dirty="0">
                <a:latin typeface="Times New Roman" pitchFamily="18" charset="0"/>
                <a:ea typeface="Times New Roman" pitchFamily="18" charset="0"/>
                <a:cs typeface="Arial" charset="0"/>
              </a:rPr>
              <a:t>i 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= 3 (координаты </a:t>
            </a:r>
            <a:r>
              <a:rPr lang="ru-RU" altLang="ru-RU" sz="2400" i="1" dirty="0">
                <a:latin typeface="Times New Roman" pitchFamily="18" charset="0"/>
                <a:ea typeface="Times New Roman" pitchFamily="18" charset="0"/>
                <a:cs typeface="Arial" charset="0"/>
              </a:rPr>
              <a:t>х, у, </a:t>
            </a:r>
            <a:r>
              <a:rPr lang="en-US" altLang="ru-RU" sz="2400" i="1" dirty="0">
                <a:latin typeface="Times New Roman" pitchFamily="18" charset="0"/>
                <a:ea typeface="Times New Roman" pitchFamily="18" charset="0"/>
                <a:cs typeface="Arial" charset="0"/>
              </a:rPr>
              <a:t>z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). </a:t>
            </a:r>
          </a:p>
        </p:txBody>
      </p:sp>
      <p:sp>
        <p:nvSpPr>
          <p:cNvPr id="4813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BD271CD-F7D3-4443-B9B8-7D2A8958B054}" type="slidenum">
              <a:rPr lang="ru-RU" altLang="ru-RU">
                <a:solidFill>
                  <a:srgbClr val="898989"/>
                </a:solidFill>
              </a:rPr>
              <a:pPr/>
              <a:t>44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153988"/>
            <a:ext cx="82804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80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Если она движется на плоскости – две степени свободы </a:t>
            </a:r>
            <a:r>
              <a:rPr lang="en-US" altLang="ru-RU" sz="2400" i="1">
                <a:latin typeface="Times New Roman" pitchFamily="18" charset="0"/>
                <a:ea typeface="Times New Roman" pitchFamily="18" charset="0"/>
                <a:cs typeface="Arial" charset="0"/>
              </a:rPr>
              <a:t>i</a:t>
            </a:r>
            <a:r>
              <a:rPr lang="en-US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=2.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 Если вдоль линии – одна степень свободы   </a:t>
            </a:r>
            <a:r>
              <a:rPr lang="en-US" altLang="ru-RU" sz="2400" i="1">
                <a:latin typeface="Times New Roman" pitchFamily="18" charset="0"/>
                <a:ea typeface="Times New Roman" pitchFamily="18" charset="0"/>
                <a:cs typeface="Arial" charset="0"/>
              </a:rPr>
              <a:t>i</a:t>
            </a:r>
            <a:r>
              <a:rPr lang="en-US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= 1</a:t>
            </a:r>
            <a:r>
              <a:rPr lang="ru-RU" altLang="ru-RU" sz="2800"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351213"/>
            <a:ext cx="3675063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1963" y="1331913"/>
            <a:ext cx="825023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 b="1" i="1">
                <a:latin typeface="Times New Roman" pitchFamily="18" charset="0"/>
                <a:ea typeface="Times New Roman" pitchFamily="18" charset="0"/>
                <a:cs typeface="Arial" charset="0"/>
              </a:rPr>
              <a:t>Перемещением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  называют направленный отрезок прямой, соединяющий начальное положение тела с его последующим положением 2.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849813" y="2913063"/>
            <a:ext cx="4011612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Перемещение</a:t>
            </a:r>
            <a:r>
              <a:rPr lang="ru-RU" altLang="ru-RU" sz="2400">
                <a:latin typeface="Times New Roman" pitchFamily="18" charset="0"/>
                <a:ea typeface="Times New Roman" pitchFamily="18" charset="0"/>
                <a:cs typeface="Arial" charset="0"/>
              </a:rPr>
              <a:t> – векторная величина.  Модуль вектора перемещения равен</a:t>
            </a: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4845050" y="4795838"/>
          <a:ext cx="38671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4" imgW="3860800" imgH="584200" progId="">
                  <p:embed/>
                </p:oleObj>
              </mc:Choice>
              <mc:Fallback>
                <p:oleObj name="Equation" r:id="rId4" imgW="3860800" imgH="5842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050" y="4795838"/>
                        <a:ext cx="3867150" cy="590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D91B1B1-C083-4113-B82B-C29B78FC0B76}" type="slidenum">
              <a:rPr lang="ru-RU" altLang="ru-RU">
                <a:solidFill>
                  <a:srgbClr val="898989"/>
                </a:solidFill>
              </a:rPr>
              <a:pPr/>
              <a:t>45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691" y="6083300"/>
            <a:ext cx="534236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рисунок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1</a:t>
            </a:r>
            <a:r>
              <a:rPr lang="en-US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2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: графическое отображение перемещения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412750"/>
            <a:ext cx="80645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Траектория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 движения материальной точки – линия, описываемая этой точкой в пространстве. В зависимости от формы траектории движение может быть </a:t>
            </a:r>
            <a:r>
              <a:rPr lang="ru-RU" altLang="ru-RU" sz="24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прямолинейным 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или </a:t>
            </a:r>
            <a:r>
              <a:rPr lang="ru-RU" altLang="ru-RU" sz="24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криволинейным.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  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 Пройденная</a:t>
            </a:r>
            <a:r>
              <a:rPr lang="ru-RU" altLang="ru-RU" sz="24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 длина пути </a:t>
            </a:r>
            <a:r>
              <a:rPr lang="ru-RU" altLang="ru-RU" sz="2400" b="1" dirty="0">
                <a:latin typeface="Times New Roman" pitchFamily="18" charset="0"/>
                <a:ea typeface="Times New Roman" pitchFamily="18" charset="0"/>
                <a:cs typeface="Arial" charset="0"/>
              </a:rPr>
              <a:t>(</a:t>
            </a:r>
            <a:r>
              <a:rPr lang="ru-RU" altLang="ru-RU" sz="24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расстояние</a:t>
            </a:r>
            <a:r>
              <a:rPr lang="ru-RU" altLang="ru-RU" sz="2400" b="1" dirty="0">
                <a:latin typeface="Times New Roman" pitchFamily="18" charset="0"/>
                <a:ea typeface="Times New Roman" pitchFamily="18" charset="0"/>
                <a:cs typeface="Arial" charset="0"/>
              </a:rPr>
              <a:t>)       </a:t>
            </a:r>
            <a:r>
              <a:rPr lang="ru-RU" altLang="ru-RU" sz="24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равна длине дуги траектории, пройденной телом за некоторое время     </a:t>
            </a:r>
            <a:r>
              <a:rPr lang="ru-RU" altLang="ru-RU" sz="2400" i="1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endParaRPr lang="ru-RU" altLang="ru-RU" sz="24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Путь – скалярная величина.</a:t>
            </a:r>
            <a:endParaRPr lang="ru-RU" altLang="ru-RU" sz="2400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3805238"/>
            <a:ext cx="8064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движение тела рассматривать в течение достаточно короткого промежутка времени, то вектор перемещения окажется направленным по</a:t>
            </a:r>
            <a:endParaRPr lang="ru-RU" altLang="ru-RU" sz="2400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0480"/>
              </p:ext>
            </p:extLst>
          </p:nvPr>
        </p:nvGraphicFramePr>
        <p:xfrm>
          <a:off x="6156176" y="2420888"/>
          <a:ext cx="4667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3" imgW="457002" imgH="304668" progId="">
                  <p:embed/>
                </p:oleObj>
              </mc:Choice>
              <mc:Fallback>
                <p:oleObj name="Equation" r:id="rId3" imgW="457002" imgH="304668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420888"/>
                        <a:ext cx="4667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8"/>
          <p:cNvGraphicFramePr>
            <a:graphicFrameLocks noChangeAspect="1"/>
          </p:cNvGraphicFramePr>
          <p:nvPr/>
        </p:nvGraphicFramePr>
        <p:xfrm>
          <a:off x="8101013" y="2852738"/>
          <a:ext cx="4095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5" imgW="406048" imgH="304536" progId="">
                  <p:embed/>
                </p:oleObj>
              </mc:Choice>
              <mc:Fallback>
                <p:oleObj name="Equation" r:id="rId5" imgW="406048" imgH="304536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2852738"/>
                        <a:ext cx="4095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2432A2C-8C20-41D0-901F-53F4214F5332}" type="slidenum">
              <a:rPr lang="ru-RU" altLang="ru-RU">
                <a:solidFill>
                  <a:srgbClr val="898989"/>
                </a:solidFill>
              </a:rPr>
              <a:pPr/>
              <a:t>46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79438" y="476250"/>
            <a:ext cx="82089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касательной к траектории в данной точке, а его дли-на будет равна пройденному пути.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79438" y="1557338"/>
            <a:ext cx="8208962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случае достаточно малого промежутка времени Δ</a:t>
            </a:r>
            <a:r>
              <a:rPr lang="ru-RU" alt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пройденный телом путь          почти совпадает с модулем вектора перемещения:  </a:t>
            </a:r>
            <a:endParaRPr lang="ru-RU" altLang="ru-RU" sz="24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движении тела по криволинейной траектории модуль вектора перемещения всегда меньше пройденного пути.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17"/>
          <p:cNvGraphicFramePr>
            <a:graphicFrameLocks noChangeAspect="1"/>
          </p:cNvGraphicFramePr>
          <p:nvPr/>
        </p:nvGraphicFramePr>
        <p:xfrm>
          <a:off x="3924300" y="2060575"/>
          <a:ext cx="4667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3" imgW="457002" imgH="304668" progId="">
                  <p:embed/>
                </p:oleObj>
              </mc:Choice>
              <mc:Fallback>
                <p:oleObj name="Equation" r:id="rId3" imgW="457002" imgH="304668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060575"/>
                        <a:ext cx="4667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8"/>
          <p:cNvGraphicFramePr>
            <a:graphicFrameLocks noChangeAspect="1"/>
          </p:cNvGraphicFramePr>
          <p:nvPr/>
        </p:nvGraphicFramePr>
        <p:xfrm>
          <a:off x="3708400" y="2422525"/>
          <a:ext cx="29241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5" imgW="2921000" imgH="571500" progId="">
                  <p:embed/>
                </p:oleObj>
              </mc:Choice>
              <mc:Fallback>
                <p:oleObj name="Equation" r:id="rId5" imgW="2921000" imgH="5715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422525"/>
                        <a:ext cx="292417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3EFBCE6-D039-4E0A-A601-8ED721CC7C2A}" type="slidenum">
              <a:rPr lang="ru-RU" altLang="ru-RU">
                <a:solidFill>
                  <a:srgbClr val="898989"/>
                </a:solidFill>
              </a:rPr>
              <a:pPr/>
              <a:t>47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313" y="333375"/>
            <a:ext cx="3859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1520" y="836613"/>
            <a:ext cx="84971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Для характеристики движения материальной точки вводится векторная величина – </a:t>
            </a:r>
            <a:r>
              <a:rPr lang="ru-RU" altLang="ru-RU" sz="24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скорость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, которая определяет быстроту и направление движения </a:t>
            </a: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материальной 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точки по траектории в каждый момент времени.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94188" y="2406273"/>
            <a:ext cx="4670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На рисунке: 1– начальное положение точки; 2 –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положение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точки через 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промежуток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времени      ;      </a:t>
            </a:r>
          </a:p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                  – вектор </a:t>
            </a: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перемещения 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за это время;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        – пройденный за это время путь.</a:t>
            </a:r>
            <a:endParaRPr lang="ru-RU" altLang="ru-RU" sz="2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0267"/>
            <a:ext cx="338455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854247"/>
              </p:ext>
            </p:extLst>
          </p:nvPr>
        </p:nvGraphicFramePr>
        <p:xfrm>
          <a:off x="5508104" y="3591802"/>
          <a:ext cx="4095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4" imgW="406048" imgH="304536" progId="">
                  <p:embed/>
                </p:oleObj>
              </mc:Choice>
              <mc:Fallback>
                <p:oleObj name="Equation" r:id="rId4" imgW="406048" imgH="304536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591802"/>
                        <a:ext cx="4095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622526"/>
              </p:ext>
            </p:extLst>
          </p:nvPr>
        </p:nvGraphicFramePr>
        <p:xfrm>
          <a:off x="4246526" y="3930273"/>
          <a:ext cx="16859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6" imgW="1688367" imgH="431613" progId="">
                  <p:embed/>
                </p:oleObj>
              </mc:Choice>
              <mc:Fallback>
                <p:oleObj name="Equation" r:id="rId6" imgW="1688367" imgH="431613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26" y="3930273"/>
                        <a:ext cx="16859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827522"/>
              </p:ext>
            </p:extLst>
          </p:nvPr>
        </p:nvGraphicFramePr>
        <p:xfrm>
          <a:off x="4323556" y="4677569"/>
          <a:ext cx="4667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8" imgW="457002" imgH="304668" progId="">
                  <p:embed/>
                </p:oleObj>
              </mc:Choice>
              <mc:Fallback>
                <p:oleObj name="Equation" r:id="rId8" imgW="457002" imgH="304668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556" y="4677569"/>
                        <a:ext cx="4667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F4DADDA-7066-4607-AAAF-554EB3CACB67}" type="slidenum">
              <a:rPr lang="ru-RU" altLang="ru-RU">
                <a:solidFill>
                  <a:srgbClr val="898989"/>
                </a:solidFill>
              </a:rPr>
              <a:pPr/>
              <a:t>48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473" y="5252759"/>
            <a:ext cx="4016676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рисунок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13 : графическое отображение</a:t>
            </a:r>
          </a:p>
          <a:p>
            <a:pPr algn="ctr">
              <a:spcAft>
                <a:spcPts val="1000"/>
              </a:spcAft>
            </a:pP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скорости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76263" y="409575"/>
            <a:ext cx="8353425" cy="153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Вектором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средней скорости      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 называется отношение вектора перемещения к промежутку времени, за которое это перемещение произошло:</a:t>
            </a:r>
          </a:p>
        </p:txBody>
      </p:sp>
      <p:graphicFrame>
        <p:nvGraphicFramePr>
          <p:cNvPr id="4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02763"/>
              </p:ext>
            </p:extLst>
          </p:nvPr>
        </p:nvGraphicFramePr>
        <p:xfrm>
          <a:off x="5940152" y="409575"/>
          <a:ext cx="5048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3" imgW="495085" imgH="482391" progId="">
                  <p:embed/>
                </p:oleObj>
              </mc:Choice>
              <mc:Fallback>
                <p:oleObj name="Equation" r:id="rId3" imgW="495085" imgH="482391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09575"/>
                        <a:ext cx="5048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6" name="Object 40"/>
          <p:cNvGraphicFramePr>
            <a:graphicFrameLocks noChangeAspect="1"/>
          </p:cNvGraphicFramePr>
          <p:nvPr/>
        </p:nvGraphicFramePr>
        <p:xfrm>
          <a:off x="3708400" y="2205038"/>
          <a:ext cx="14954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Equation" r:id="rId5" imgW="1498600" imgH="838200" progId="">
                  <p:embed/>
                </p:oleObj>
              </mc:Choice>
              <mc:Fallback>
                <p:oleObj name="Equation" r:id="rId5" imgW="1498600" imgH="83820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205038"/>
                        <a:ext cx="14954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76263" y="3043238"/>
            <a:ext cx="8099425" cy="319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Направление вектора 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совпадает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с направлением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 вектора       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. 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 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При неограниченном уменьшении  вектор средней скорости стремится к своему предельному значению, которое называется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мгновенной скоростью </a:t>
            </a:r>
            <a:r>
              <a:rPr lang="ru-RU" altLang="ru-RU" sz="2800" b="1" dirty="0">
                <a:latin typeface="Times New Roman" pitchFamily="18" charset="0"/>
                <a:ea typeface="Times New Roman" pitchFamily="18" charset="0"/>
                <a:cs typeface="Arial" charset="0"/>
              </a:rPr>
              <a:t>(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далее в лекции просто скорость</a:t>
            </a:r>
            <a:r>
              <a:rPr lang="ru-RU" altLang="ru-RU" sz="2800" b="1" dirty="0">
                <a:latin typeface="Times New Roman" pitchFamily="18" charset="0"/>
                <a:ea typeface="Times New Roman" pitchFamily="18" charset="0"/>
                <a:cs typeface="Arial" charset="0"/>
              </a:rPr>
              <a:t>)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:</a:t>
            </a:r>
          </a:p>
        </p:txBody>
      </p:sp>
      <p:graphicFrame>
        <p:nvGraphicFramePr>
          <p:cNvPr id="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865601"/>
              </p:ext>
            </p:extLst>
          </p:nvPr>
        </p:nvGraphicFramePr>
        <p:xfrm>
          <a:off x="1907704" y="3573016"/>
          <a:ext cx="5048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Equation" r:id="rId7" imgW="495085" imgH="482391" progId="">
                  <p:embed/>
                </p:oleObj>
              </mc:Choice>
              <mc:Fallback>
                <p:oleObj name="Equation" r:id="rId7" imgW="495085" imgH="482391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573016"/>
                        <a:ext cx="5048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11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236265"/>
              </p:ext>
            </p:extLst>
          </p:nvPr>
        </p:nvGraphicFramePr>
        <p:xfrm>
          <a:off x="8170863" y="3212976"/>
          <a:ext cx="5048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Equation" r:id="rId8" imgW="469696" imgH="317362" progId="">
                  <p:embed/>
                </p:oleObj>
              </mc:Choice>
              <mc:Fallback>
                <p:oleObj name="Equation" r:id="rId8" imgW="469696" imgH="317362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0863" y="3212976"/>
                        <a:ext cx="50482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6469EE0-8B3D-4CF6-B9D7-35E7CA737DC3}" type="slidenum">
              <a:rPr lang="ru-RU" altLang="ru-RU">
                <a:solidFill>
                  <a:srgbClr val="898989"/>
                </a:solidFill>
              </a:rPr>
              <a:pPr/>
              <a:t>49</a:t>
            </a:fld>
            <a:endParaRPr lang="ru-RU" altLang="ru-RU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315" y="476672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Задачами курса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физики часть 1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студентов РЭА по программе  является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1)Посещение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конспектирование и домашнее изучение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прослушанных 16 лекций.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2)Выполнение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лабораторных работ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обработка результатов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эксперимента и их защита.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занятий.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3)Решение задач и контрольная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работа. 8 занятий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4)Проектная работа по  физике часть 1 (теоретическая часть).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5)Зачеты: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 лабораторным работам, по практике и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проектной работе являются  допуском к экзамену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физике.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94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9"/>
          <p:cNvGraphicFramePr>
            <a:graphicFrameLocks noChangeAspect="1"/>
          </p:cNvGraphicFramePr>
          <p:nvPr/>
        </p:nvGraphicFramePr>
        <p:xfrm>
          <a:off x="3059113" y="692150"/>
          <a:ext cx="27336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" name="Equation" r:id="rId3" imgW="2730500" imgH="838200" progId="">
                  <p:embed/>
                </p:oleObj>
              </mc:Choice>
              <mc:Fallback>
                <p:oleObj name="Equation" r:id="rId3" imgW="2730500" imgH="83820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692150"/>
                        <a:ext cx="27336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5650" y="2017713"/>
            <a:ext cx="8208963" cy="237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 При                  точка 2 смещается к точке 1, при этом длина дуги         стремится к модулю вектора перемещения      . 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 Предельным положением вектора         будет положение касательной к траектории в точке 1. </a:t>
            </a:r>
          </a:p>
        </p:txBody>
      </p:sp>
      <p:graphicFrame>
        <p:nvGraphicFramePr>
          <p:cNvPr id="7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535006"/>
              </p:ext>
            </p:extLst>
          </p:nvPr>
        </p:nvGraphicFramePr>
        <p:xfrm>
          <a:off x="1907704" y="2204864"/>
          <a:ext cx="11620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" name="Equation" r:id="rId5" imgW="1167893" imgH="317362" progId="">
                  <p:embed/>
                </p:oleObj>
              </mc:Choice>
              <mc:Fallback>
                <p:oleObj name="Equation" r:id="rId5" imgW="1167893" imgH="317362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204864"/>
                        <a:ext cx="11620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955815"/>
              </p:ext>
            </p:extLst>
          </p:nvPr>
        </p:nvGraphicFramePr>
        <p:xfrm>
          <a:off x="3491880" y="2564904"/>
          <a:ext cx="4667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0" name="Equation" r:id="rId7" imgW="457002" imgH="304668" progId="">
                  <p:embed/>
                </p:oleObj>
              </mc:Choice>
              <mc:Fallback>
                <p:oleObj name="Equation" r:id="rId7" imgW="457002" imgH="304668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564904"/>
                        <a:ext cx="4667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925686"/>
              </p:ext>
            </p:extLst>
          </p:nvPr>
        </p:nvGraphicFramePr>
        <p:xfrm>
          <a:off x="8472534" y="2564904"/>
          <a:ext cx="4667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" name="Equation" r:id="rId9" imgW="469696" imgH="317362" progId="">
                  <p:embed/>
                </p:oleObj>
              </mc:Choice>
              <mc:Fallback>
                <p:oleObj name="Equation" r:id="rId9" imgW="469696" imgH="317362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534" y="2564904"/>
                        <a:ext cx="466725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530585"/>
              </p:ext>
            </p:extLst>
          </p:nvPr>
        </p:nvGraphicFramePr>
        <p:xfrm>
          <a:off x="3059832" y="2826896"/>
          <a:ext cx="5048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name="Equation" r:id="rId11" imgW="495085" imgH="482391" progId="">
                  <p:embed/>
                </p:oleObj>
              </mc:Choice>
              <mc:Fallback>
                <p:oleObj name="Equation" r:id="rId11" imgW="495085" imgH="482391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826896"/>
                        <a:ext cx="5048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55650" y="4392613"/>
            <a:ext cx="820896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Модуль вектора скорости будет равен:</a:t>
            </a:r>
          </a:p>
        </p:txBody>
      </p:sp>
      <p:graphicFrame>
        <p:nvGraphicFramePr>
          <p:cNvPr id="16" name="Object 54"/>
          <p:cNvGraphicFramePr>
            <a:graphicFrameLocks noChangeAspect="1"/>
          </p:cNvGraphicFramePr>
          <p:nvPr/>
        </p:nvGraphicFramePr>
        <p:xfrm>
          <a:off x="1633538" y="5059363"/>
          <a:ext cx="59626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Equation" r:id="rId13" imgW="5956300" imgH="965200" progId="">
                  <p:embed/>
                </p:oleObj>
              </mc:Choice>
              <mc:Fallback>
                <p:oleObj name="Equation" r:id="rId13" imgW="5956300" imgH="96520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5059363"/>
                        <a:ext cx="596265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EB354DE-CC78-4CF5-BC7E-0451953F6514}" type="slidenum">
              <a:rPr lang="ru-RU" altLang="ru-RU">
                <a:solidFill>
                  <a:srgbClr val="898989"/>
                </a:solidFill>
              </a:rPr>
              <a:pPr/>
              <a:t>50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3" name="Object 51"/>
          <p:cNvGraphicFramePr>
            <a:graphicFrameLocks noChangeAspect="1"/>
          </p:cNvGraphicFramePr>
          <p:nvPr/>
        </p:nvGraphicFramePr>
        <p:xfrm>
          <a:off x="1979613" y="333375"/>
          <a:ext cx="495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Equation" r:id="rId3" imgW="4965700" imgH="838200" progId="">
                  <p:embed/>
                </p:oleObj>
              </mc:Choice>
              <mc:Fallback>
                <p:oleObj name="Equation" r:id="rId3" imgW="4965700" imgH="83820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33375"/>
                        <a:ext cx="4953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9750" y="1196975"/>
            <a:ext cx="81359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 Таким образом, компоненты скорости равны про-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изводным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соответствующих координат по времени и </a:t>
            </a:r>
            <a:endParaRPr lang="ru-RU" altLang="ru-RU" sz="2800" dirty="0">
              <a:ea typeface="Times New Roman" pitchFamily="18" charset="0"/>
              <a:cs typeface="Arial" charset="0"/>
            </a:endParaRP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6" name="Object 52"/>
          <p:cNvGraphicFramePr>
            <a:graphicFrameLocks noChangeAspect="1"/>
          </p:cNvGraphicFramePr>
          <p:nvPr/>
        </p:nvGraphicFramePr>
        <p:xfrm>
          <a:off x="3060700" y="2335213"/>
          <a:ext cx="27336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Equation" r:id="rId5" imgW="2730500" imgH="635000" progId="">
                  <p:embed/>
                </p:oleObj>
              </mc:Choice>
              <mc:Fallback>
                <p:oleObj name="Equation" r:id="rId5" imgW="2730500" imgH="63500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2335213"/>
                        <a:ext cx="273367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3678732"/>
            <a:ext cx="33845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69925" y="3265488"/>
            <a:ext cx="223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Из формулы </a:t>
            </a:r>
            <a:endParaRPr lang="ru-RU" altLang="ru-RU" sz="2800" dirty="0">
              <a:ea typeface="Times New Roman" pitchFamily="18" charset="0"/>
              <a:cs typeface="Arial" charset="0"/>
            </a:endParaRPr>
          </a:p>
        </p:txBody>
      </p:sp>
      <p:sp>
        <p:nvSpPr>
          <p:cNvPr id="553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11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733222"/>
              </p:ext>
            </p:extLst>
          </p:nvPr>
        </p:nvGraphicFramePr>
        <p:xfrm>
          <a:off x="2905125" y="3107998"/>
          <a:ext cx="3057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" name="Equation" r:id="rId8" imgW="3060700" imgH="838200" progId="">
                  <p:embed/>
                </p:oleObj>
              </mc:Choice>
              <mc:Fallback>
                <p:oleObj name="Equation" r:id="rId8" imgW="3060700" imgH="83820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3107998"/>
                        <a:ext cx="30575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39750" y="3860800"/>
            <a:ext cx="43195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следует, что элементарный путь         на графике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зави-симости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endParaRPr lang="ru-RU" altLang="ru-RU" sz="2800" dirty="0">
              <a:ea typeface="Times New Roman" pitchFamily="18" charset="0"/>
              <a:cs typeface="Arial" charset="0"/>
            </a:endParaRPr>
          </a:p>
        </p:txBody>
      </p:sp>
      <p:sp>
        <p:nvSpPr>
          <p:cNvPr id="5530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1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947450"/>
              </p:ext>
            </p:extLst>
          </p:nvPr>
        </p:nvGraphicFramePr>
        <p:xfrm>
          <a:off x="1554162" y="4391372"/>
          <a:ext cx="4667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" name="Equation" r:id="rId10" imgW="457200" imgH="330200" progId="">
                  <p:embed/>
                </p:oleObj>
              </mc:Choice>
              <mc:Fallback>
                <p:oleObj name="Equation" r:id="rId10" imgW="457200" imgH="3302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2" y="4391372"/>
                        <a:ext cx="4667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1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819172"/>
              </p:ext>
            </p:extLst>
          </p:nvPr>
        </p:nvGraphicFramePr>
        <p:xfrm>
          <a:off x="2066131" y="4760020"/>
          <a:ext cx="12668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" name="Equation" r:id="rId12" imgW="1269449" imgH="482391" progId="">
                  <p:embed/>
                </p:oleObj>
              </mc:Choice>
              <mc:Fallback>
                <p:oleObj name="Equation" r:id="rId12" imgW="1269449" imgH="482391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131" y="4760020"/>
                        <a:ext cx="12668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39750" y="5157788"/>
            <a:ext cx="48529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приближённо равен площади </a:t>
            </a:r>
          </a:p>
          <a:p>
            <a:pPr eaLnBrk="1" hangingPunct="1"/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голубой полоски с основанием       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. </a:t>
            </a:r>
            <a:endParaRPr lang="ru-RU" altLang="ru-RU" sz="2400" dirty="0">
              <a:ea typeface="Times New Roman" pitchFamily="18" charset="0"/>
              <a:cs typeface="Arial" charset="0"/>
            </a:endParaRPr>
          </a:p>
        </p:txBody>
      </p:sp>
      <p:sp>
        <p:nvSpPr>
          <p:cNvPr id="553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1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581454"/>
              </p:ext>
            </p:extLst>
          </p:nvPr>
        </p:nvGraphicFramePr>
        <p:xfrm>
          <a:off x="2578559" y="6076950"/>
          <a:ext cx="3905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" name="Equation" r:id="rId14" imgW="393529" imgH="330057" progId="">
                  <p:embed/>
                </p:oleObj>
              </mc:Choice>
              <mc:Fallback>
                <p:oleObj name="Equation" r:id="rId14" imgW="393529" imgH="330057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559" y="6076950"/>
                        <a:ext cx="3905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FF48FCF-1154-4650-A427-6DE145EBDF4F}" type="slidenum">
              <a:rPr lang="ru-RU" altLang="ru-RU">
                <a:solidFill>
                  <a:srgbClr val="898989"/>
                </a:solidFill>
              </a:rPr>
              <a:pPr/>
              <a:t>51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5392" y="6013291"/>
            <a:ext cx="379257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рисунок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14: график зависимости </a:t>
            </a:r>
            <a:r>
              <a:rPr lang="en-US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v(t)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528" y="355600"/>
            <a:ext cx="8496622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Чтобы найти весь путь, пройденный материальной точкой за время от 0 до </a:t>
            </a:r>
            <a:r>
              <a:rPr lang="en-US" altLang="ru-RU" sz="2800" i="1" dirty="0">
                <a:latin typeface="Times New Roman" pitchFamily="18" charset="0"/>
                <a:ea typeface="Times New Roman" pitchFamily="18" charset="0"/>
                <a:cs typeface="Arial" charset="0"/>
              </a:rPr>
              <a:t>t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,  надо сложить площади всех полосок, потому, что сумма таких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произведений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равна площади фигуры, ограниченной кривой </a:t>
            </a: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4" name="Object 25"/>
          <p:cNvGraphicFramePr>
            <a:graphicFrameLocks noChangeAspect="1"/>
          </p:cNvGraphicFramePr>
          <p:nvPr/>
        </p:nvGraphicFramePr>
        <p:xfrm>
          <a:off x="4248150" y="2438400"/>
          <a:ext cx="7905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Equation" r:id="rId3" imgW="787058" imgH="482391" progId="">
                  <p:embed/>
                </p:oleObj>
              </mc:Choice>
              <mc:Fallback>
                <p:oleObj name="Equation" r:id="rId3" imgW="787058" imgH="482391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2438400"/>
                        <a:ext cx="7905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6" name="Object 26"/>
          <p:cNvGraphicFramePr>
            <a:graphicFrameLocks noChangeAspect="1"/>
          </p:cNvGraphicFramePr>
          <p:nvPr/>
        </p:nvGraphicFramePr>
        <p:xfrm>
          <a:off x="3786188" y="3068638"/>
          <a:ext cx="15716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5" imgW="1562100" imgH="1016000" progId="">
                  <p:embed/>
                </p:oleObj>
              </mc:Choice>
              <mc:Fallback>
                <p:oleObj name="Equation" r:id="rId5" imgW="1562100" imgH="10160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3068638"/>
                        <a:ext cx="1571625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3528" y="4203700"/>
            <a:ext cx="849662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Геометрический смысл этого интеграла в том, что площадь под кривой           есть путь тела за время </a:t>
            </a:r>
            <a:r>
              <a:rPr lang="en-US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t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563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617242"/>
              </p:ext>
            </p:extLst>
          </p:nvPr>
        </p:nvGraphicFramePr>
        <p:xfrm>
          <a:off x="3707904" y="4672013"/>
          <a:ext cx="676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Equation" r:id="rId7" imgW="672808" imgH="482391" progId="">
                  <p:embed/>
                </p:oleObj>
              </mc:Choice>
              <mc:Fallback>
                <p:oleObj name="Equation" r:id="rId7" imgW="672808" imgH="482391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672013"/>
                        <a:ext cx="6762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34863D2-3DD7-4CA4-AE67-5788A428528F}" type="slidenum">
              <a:rPr lang="ru-RU" altLang="ru-RU">
                <a:solidFill>
                  <a:srgbClr val="898989"/>
                </a:solidFill>
              </a:rPr>
              <a:pPr/>
              <a:t>52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051050" y="333375"/>
            <a:ext cx="5387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Ускорение и его составляющие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528" y="1090613"/>
            <a:ext cx="8568952" cy="241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При произвольно движении материальной точки её скорость может изменяться. 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Чтобы количественно определить изменение </a:t>
            </a: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скорости 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со временем, вводится векторная величина, называемая </a:t>
            </a:r>
            <a:r>
              <a:rPr lang="ru-RU" altLang="ru-RU" sz="24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ускорением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:</a:t>
            </a:r>
            <a:endParaRPr lang="ru-RU" altLang="ru-RU" sz="2400" dirty="0">
              <a:ea typeface="Times New Roman" pitchFamily="18" charset="0"/>
              <a:cs typeface="Arial" charset="0"/>
            </a:endParaRPr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319309"/>
              </p:ext>
            </p:extLst>
          </p:nvPr>
        </p:nvGraphicFramePr>
        <p:xfrm>
          <a:off x="4111624" y="3645024"/>
          <a:ext cx="12668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3" imgW="1270000" imgH="838200" progId="">
                  <p:embed/>
                </p:oleObj>
              </mc:Choice>
              <mc:Fallback>
                <p:oleObj name="Equation" r:id="rId3" imgW="1270000" imgH="8382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24" y="3645024"/>
                        <a:ext cx="12668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3528" y="4868863"/>
            <a:ext cx="8568952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Направление вектора ускорения в случае криволинейного движения не совпадает с направлением вектора скорости.</a:t>
            </a:r>
          </a:p>
        </p:txBody>
      </p:sp>
      <p:sp>
        <p:nvSpPr>
          <p:cNvPr id="5735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5143DFD-BA18-407F-8969-B561A4256331}" type="slidenum">
              <a:rPr lang="ru-RU" altLang="ru-RU">
                <a:solidFill>
                  <a:srgbClr val="898989"/>
                </a:solidFill>
              </a:rPr>
              <a:pPr/>
              <a:t>53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39592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43438" y="384175"/>
            <a:ext cx="4248150" cy="30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На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рисунке 15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слева вектор </a:t>
            </a:r>
            <a:r>
              <a:rPr lang="ru-RU" altLang="ru-RU" sz="2800" i="1" dirty="0">
                <a:latin typeface="Times New Roman" pitchFamily="18" charset="0"/>
                <a:ea typeface="Times New Roman" pitchFamily="18" charset="0"/>
                <a:cs typeface="Arial" charset="0"/>
              </a:rPr>
              <a:t>АС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, равный     , задаёт скорость красной материальной точки в момент времени 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,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находящейся в точке </a:t>
            </a:r>
            <a:r>
              <a:rPr lang="ru-RU" altLang="ru-RU" sz="2800" i="1" dirty="0">
                <a:latin typeface="Times New Roman" pitchFamily="18" charset="0"/>
                <a:ea typeface="Times New Roman" pitchFamily="18" charset="0"/>
                <a:cs typeface="Arial" charset="0"/>
              </a:rPr>
              <a:t>А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.  </a:t>
            </a:r>
          </a:p>
        </p:txBody>
      </p:sp>
      <p:graphicFrame>
        <p:nvGraphicFramePr>
          <p:cNvPr id="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536751"/>
              </p:ext>
            </p:extLst>
          </p:nvPr>
        </p:nvGraphicFramePr>
        <p:xfrm>
          <a:off x="8100392" y="980728"/>
          <a:ext cx="228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Equation" r:id="rId4" imgW="228600" imgH="330200" progId="">
                  <p:embed/>
                </p:oleObj>
              </mc:Choice>
              <mc:Fallback>
                <p:oleObj name="Equation" r:id="rId4" imgW="228600" imgH="33020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980728"/>
                        <a:ext cx="2286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299426"/>
              </p:ext>
            </p:extLst>
          </p:nvPr>
        </p:nvGraphicFramePr>
        <p:xfrm>
          <a:off x="7884368" y="2492896"/>
          <a:ext cx="7366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" name="Equation" r:id="rId6" imgW="164957" imgH="291847" progId="">
                  <p:embed/>
                </p:oleObj>
              </mc:Choice>
              <mc:Fallback>
                <p:oleObj name="Equation" r:id="rId6" imgW="164957" imgH="291847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2492896"/>
                        <a:ext cx="7366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3529" y="4042265"/>
            <a:ext cx="8820472" cy="15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За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время       движущая по кривой </a:t>
            </a:r>
            <a:r>
              <a:rPr lang="en-US" altLang="ru-RU" sz="2800" i="1" dirty="0">
                <a:latin typeface="Times New Roman" pitchFamily="18" charset="0"/>
                <a:ea typeface="Times New Roman" pitchFamily="18" charset="0"/>
                <a:cs typeface="Arial" charset="0"/>
              </a:rPr>
              <a:t>MN</a:t>
            </a:r>
            <a:r>
              <a:rPr lang="en-US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красная точка сместится  в положение </a:t>
            </a:r>
            <a:r>
              <a:rPr lang="ru-RU" altLang="ru-RU" sz="2800" i="1" dirty="0">
                <a:latin typeface="Times New Roman" pitchFamily="18" charset="0"/>
                <a:ea typeface="Times New Roman" pitchFamily="18" charset="0"/>
                <a:cs typeface="Arial" charset="0"/>
              </a:rPr>
              <a:t>В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, в котором её скорость ста-нет равной     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. </a:t>
            </a:r>
          </a:p>
        </p:txBody>
      </p:sp>
      <p:graphicFrame>
        <p:nvGraphicFramePr>
          <p:cNvPr id="10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887000"/>
              </p:ext>
            </p:extLst>
          </p:nvPr>
        </p:nvGraphicFramePr>
        <p:xfrm>
          <a:off x="2022659" y="4221088"/>
          <a:ext cx="4095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" name="Equation" r:id="rId8" imgW="406048" imgH="304536" progId="">
                  <p:embed/>
                </p:oleObj>
              </mc:Choice>
              <mc:Fallback>
                <p:oleObj name="Equation" r:id="rId8" imgW="406048" imgH="304536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659" y="4221088"/>
                        <a:ext cx="4095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219302"/>
              </p:ext>
            </p:extLst>
          </p:nvPr>
        </p:nvGraphicFramePr>
        <p:xfrm>
          <a:off x="1547664" y="5061744"/>
          <a:ext cx="304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" name="Equation" r:id="rId10" imgW="304668" imgH="431613" progId="">
                  <p:embed/>
                </p:oleObj>
              </mc:Choice>
              <mc:Fallback>
                <p:oleObj name="Equation" r:id="rId10" imgW="304668" imgH="431613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061744"/>
                        <a:ext cx="3048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23529" y="5490369"/>
            <a:ext cx="8712521" cy="95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/>
                <a:ea typeface="Times New Roman"/>
                <a:cs typeface="Arial"/>
              </a:rPr>
              <a:t> </a:t>
            </a:r>
            <a:r>
              <a:rPr lang="ru-RU" sz="2800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Вектор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изменения скорости                       за малое время </a:t>
            </a:r>
            <a:r>
              <a:rPr lang="ru-RU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Δ</a:t>
            </a:r>
            <a:r>
              <a:rPr lang="ru-RU" sz="2800" i="1" kern="1400" spc="25" dirty="0" err="1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ru-RU" sz="2800" i="1" kern="1400" spc="25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можно разложить на две составляющие: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787615"/>
              </p:ext>
            </p:extLst>
          </p:nvPr>
        </p:nvGraphicFramePr>
        <p:xfrm>
          <a:off x="5076056" y="5587967"/>
          <a:ext cx="14843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" name="Equation" r:id="rId12" imgW="1739900" imgH="431800" progId="">
                  <p:embed/>
                </p:oleObj>
              </mc:Choice>
              <mc:Fallback>
                <p:oleObj name="Equation" r:id="rId12" imgW="1739900" imgH="4318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587967"/>
                        <a:ext cx="1484312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5604A00-8889-4E8B-95AA-1BE4FB468570}" type="slidenum">
              <a:rPr lang="ru-RU" altLang="ru-RU">
                <a:solidFill>
                  <a:srgbClr val="898989"/>
                </a:solidFill>
              </a:rPr>
              <a:pPr/>
              <a:t>54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2659" y="3658728"/>
            <a:ext cx="1278107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рисунок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15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5516" y="332656"/>
            <a:ext cx="8712968" cy="15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      направленную вдоль вектора       (касательная составляющая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),и  ,направленную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перпендикулярно вектору       (нормальная составляющая).</a:t>
            </a:r>
          </a:p>
        </p:txBody>
      </p:sp>
      <p:graphicFrame>
        <p:nvGraphicFramePr>
          <p:cNvPr id="4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808454"/>
              </p:ext>
            </p:extLst>
          </p:nvPr>
        </p:nvGraphicFramePr>
        <p:xfrm>
          <a:off x="215516" y="476672"/>
          <a:ext cx="5619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1" name="Equation" r:id="rId3" imgW="571252" imgH="431613" progId="">
                  <p:embed/>
                </p:oleObj>
              </mc:Choice>
              <mc:Fallback>
                <p:oleObj name="Equation" r:id="rId3" imgW="571252" imgH="431613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16" y="476672"/>
                        <a:ext cx="5619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251984"/>
              </p:ext>
            </p:extLst>
          </p:nvPr>
        </p:nvGraphicFramePr>
        <p:xfrm>
          <a:off x="6084168" y="372408"/>
          <a:ext cx="304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2" name="Equation" r:id="rId5" imgW="304668" imgH="431613" progId="">
                  <p:embed/>
                </p:oleObj>
              </mc:Choice>
              <mc:Fallback>
                <p:oleObj name="Equation" r:id="rId5" imgW="304668" imgH="431613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72408"/>
                        <a:ext cx="3048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452360"/>
              </p:ext>
            </p:extLst>
          </p:nvPr>
        </p:nvGraphicFramePr>
        <p:xfrm>
          <a:off x="2915816" y="907790"/>
          <a:ext cx="609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3" name="Equation" r:id="rId7" imgW="609336" imgH="431613" progId="">
                  <p:embed/>
                </p:oleObj>
              </mc:Choice>
              <mc:Fallback>
                <p:oleObj name="Equation" r:id="rId7" imgW="609336" imgH="431613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907790"/>
                        <a:ext cx="6096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33361"/>
              </p:ext>
            </p:extLst>
          </p:nvPr>
        </p:nvGraphicFramePr>
        <p:xfrm>
          <a:off x="1619672" y="1482925"/>
          <a:ext cx="304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4" name="Equation" r:id="rId9" imgW="304668" imgH="431613" progId="">
                  <p:embed/>
                </p:oleObj>
              </mc:Choice>
              <mc:Fallback>
                <p:oleObj name="Equation" r:id="rId9" imgW="304668" imgH="431613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482925"/>
                        <a:ext cx="3048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2797" y="1975850"/>
            <a:ext cx="8951203" cy="269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Для этого из точки </a:t>
            </a:r>
            <a:r>
              <a:rPr lang="ru-RU" altLang="ru-RU" sz="2800" i="1" dirty="0">
                <a:latin typeface="Times New Roman" pitchFamily="18" charset="0"/>
                <a:ea typeface="Times New Roman" pitchFamily="18" charset="0"/>
                <a:cs typeface="Arial" charset="0"/>
              </a:rPr>
              <a:t>А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по направлению вектора  отложим вектор </a:t>
            </a:r>
            <a:r>
              <a:rPr lang="en-US" altLang="ru-RU" sz="2800" i="1" dirty="0">
                <a:latin typeface="Times New Roman" pitchFamily="18" charset="0"/>
                <a:ea typeface="Times New Roman" pitchFamily="18" charset="0"/>
                <a:cs typeface="Arial" charset="0"/>
              </a:rPr>
              <a:t>AD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, по модулю равный       и сделаем параллельный перенос  вектора       из точки </a:t>
            </a:r>
            <a:r>
              <a:rPr lang="ru-RU" altLang="ru-RU" sz="2800" i="1" dirty="0">
                <a:latin typeface="Times New Roman" pitchFamily="18" charset="0"/>
                <a:ea typeface="Times New Roman" pitchFamily="18" charset="0"/>
                <a:cs typeface="Arial" charset="0"/>
              </a:rPr>
              <a:t>В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в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точку </a:t>
            </a:r>
            <a:r>
              <a:rPr lang="ru-RU" altLang="ru-RU" sz="2800" i="1" dirty="0">
                <a:latin typeface="Times New Roman" pitchFamily="18" charset="0"/>
                <a:ea typeface="Times New Roman" pitchFamily="18" charset="0"/>
                <a:cs typeface="Arial" charset="0"/>
              </a:rPr>
              <a:t>А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. 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Очевидно, что вектор </a:t>
            </a:r>
            <a:r>
              <a:rPr lang="en-US" altLang="ru-RU" sz="2800" i="1" dirty="0">
                <a:latin typeface="Times New Roman" pitchFamily="18" charset="0"/>
                <a:ea typeface="Times New Roman" pitchFamily="18" charset="0"/>
                <a:cs typeface="Arial" charset="0"/>
              </a:rPr>
              <a:t>CD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, равный     определяет изменение скорости по модулю:</a:t>
            </a:r>
          </a:p>
        </p:txBody>
      </p:sp>
      <p:graphicFrame>
        <p:nvGraphicFramePr>
          <p:cNvPr id="13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412362"/>
              </p:ext>
            </p:extLst>
          </p:nvPr>
        </p:nvGraphicFramePr>
        <p:xfrm>
          <a:off x="5004048" y="2564904"/>
          <a:ext cx="3730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5" name="Equation" r:id="rId11" imgW="228600" imgH="330200" progId="">
                  <p:embed/>
                </p:oleObj>
              </mc:Choice>
              <mc:Fallback>
                <p:oleObj name="Equation" r:id="rId11" imgW="228600" imgH="33020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564904"/>
                        <a:ext cx="37306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463175"/>
              </p:ext>
            </p:extLst>
          </p:nvPr>
        </p:nvGraphicFramePr>
        <p:xfrm>
          <a:off x="6588224" y="3645024"/>
          <a:ext cx="304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6" name="Equation" r:id="rId13" imgW="304668" imgH="431613" progId="">
                  <p:embed/>
                </p:oleObj>
              </mc:Choice>
              <mc:Fallback>
                <p:oleObj name="Equation" r:id="rId13" imgW="304668" imgH="431613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645024"/>
                        <a:ext cx="3048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97687"/>
              </p:ext>
            </p:extLst>
          </p:nvPr>
        </p:nvGraphicFramePr>
        <p:xfrm>
          <a:off x="5220072" y="2996952"/>
          <a:ext cx="304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7" name="Equation" r:id="rId14" imgW="304668" imgH="431613" progId="">
                  <p:embed/>
                </p:oleObj>
              </mc:Choice>
              <mc:Fallback>
                <p:oleObj name="Equation" r:id="rId14" imgW="304668" imgH="431613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996952"/>
                        <a:ext cx="3048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17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867619"/>
              </p:ext>
            </p:extLst>
          </p:nvPr>
        </p:nvGraphicFramePr>
        <p:xfrm>
          <a:off x="5220072" y="4245400"/>
          <a:ext cx="5619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" name="Equation" r:id="rId15" imgW="571252" imgH="431613" progId="">
                  <p:embed/>
                </p:oleObj>
              </mc:Choice>
              <mc:Fallback>
                <p:oleObj name="Equation" r:id="rId15" imgW="571252" imgH="431613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245400"/>
                        <a:ext cx="5619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14400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14128"/>
              </p:ext>
            </p:extLst>
          </p:nvPr>
        </p:nvGraphicFramePr>
        <p:xfrm>
          <a:off x="3703198" y="4941168"/>
          <a:ext cx="1930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9" name="Equation" r:id="rId17" imgW="1930400" imgH="431800" progId="">
                  <p:embed/>
                </p:oleObj>
              </mc:Choice>
              <mc:Fallback>
                <p:oleObj name="Equation" r:id="rId17" imgW="1930400" imgH="43180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198" y="4941168"/>
                        <a:ext cx="1930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F62A1F0-0C46-4C77-A4B4-13544A279112}" type="slidenum">
              <a:rPr lang="ru-RU" altLang="ru-RU">
                <a:solidFill>
                  <a:srgbClr val="898989"/>
                </a:solidFill>
              </a:rPr>
              <a:pPr/>
              <a:t>55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1520" y="332656"/>
            <a:ext cx="8641655" cy="269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Вторая          составляющая вектора         характеризует изменение скорости по направлению.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Соответственно составляющие вектора ускорения называют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тангенциальным     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нормальным</a:t>
            </a:r>
            <a:r>
              <a:rPr lang="ru-RU" alt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ускорениями. </a:t>
            </a:r>
          </a:p>
        </p:txBody>
      </p:sp>
      <p:graphicFrame>
        <p:nvGraphicFramePr>
          <p:cNvPr id="4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87574"/>
              </p:ext>
            </p:extLst>
          </p:nvPr>
        </p:nvGraphicFramePr>
        <p:xfrm>
          <a:off x="1619672" y="476672"/>
          <a:ext cx="609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2" name="Equation" r:id="rId3" imgW="609336" imgH="431613" progId="">
                  <p:embed/>
                </p:oleObj>
              </mc:Choice>
              <mc:Fallback>
                <p:oleObj name="Equation" r:id="rId3" imgW="609336" imgH="431613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76672"/>
                        <a:ext cx="6096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302093"/>
              </p:ext>
            </p:extLst>
          </p:nvPr>
        </p:nvGraphicFramePr>
        <p:xfrm>
          <a:off x="5940152" y="476672"/>
          <a:ext cx="485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3" name="Equation" r:id="rId5" imgW="482391" imgH="330057" progId="">
                  <p:embed/>
                </p:oleObj>
              </mc:Choice>
              <mc:Fallback>
                <p:oleObj name="Equation" r:id="rId5" imgW="482391" imgH="330057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76672"/>
                        <a:ext cx="48577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905466"/>
              </p:ext>
            </p:extLst>
          </p:nvPr>
        </p:nvGraphicFramePr>
        <p:xfrm>
          <a:off x="8388424" y="1467430"/>
          <a:ext cx="352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Equation" r:id="rId7" imgW="342751" imgH="431613" progId="">
                  <p:embed/>
                </p:oleObj>
              </mc:Choice>
              <mc:Fallback>
                <p:oleObj name="Equation" r:id="rId7" imgW="342751" imgH="431613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1467430"/>
                        <a:ext cx="3524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887008"/>
              </p:ext>
            </p:extLst>
          </p:nvPr>
        </p:nvGraphicFramePr>
        <p:xfrm>
          <a:off x="4860032" y="1988840"/>
          <a:ext cx="352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5" name="Equation" r:id="rId9" imgW="355446" imgH="431613" progId="">
                  <p:embed/>
                </p:oleObj>
              </mc:Choice>
              <mc:Fallback>
                <p:oleObj name="Equation" r:id="rId9" imgW="355446" imgH="431613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988840"/>
                        <a:ext cx="3524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165957"/>
              </p:ext>
            </p:extLst>
          </p:nvPr>
        </p:nvGraphicFramePr>
        <p:xfrm>
          <a:off x="7956376" y="1988840"/>
          <a:ext cx="390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6" name="Equation" r:id="rId11" imgW="380835" imgH="431613" progId="">
                  <p:embed/>
                </p:oleObj>
              </mc:Choice>
              <mc:Fallback>
                <p:oleObj name="Equation" r:id="rId11" imgW="380835" imgH="431613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1988840"/>
                        <a:ext cx="3905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39750" y="3548063"/>
            <a:ext cx="8353425" cy="170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 Если                   тангенциальное ускорение направлено в данной точке по вектору скорости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 Если                  то – против вектора скорости.</a:t>
            </a:r>
          </a:p>
        </p:txBody>
      </p:sp>
      <p:graphicFrame>
        <p:nvGraphicFramePr>
          <p:cNvPr id="15" name="Object 62"/>
          <p:cNvGraphicFramePr>
            <a:graphicFrameLocks noChangeAspect="1"/>
          </p:cNvGraphicFramePr>
          <p:nvPr/>
        </p:nvGraphicFramePr>
        <p:xfrm>
          <a:off x="1763713" y="3382963"/>
          <a:ext cx="100806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7" name="Equation" r:id="rId13" imgW="1219200" imgH="838200" progId="">
                  <p:embed/>
                </p:oleObj>
              </mc:Choice>
              <mc:Fallback>
                <p:oleObj name="Equation" r:id="rId13" imgW="1219200" imgH="83820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382963"/>
                        <a:ext cx="1008062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985311"/>
              </p:ext>
            </p:extLst>
          </p:nvPr>
        </p:nvGraphicFramePr>
        <p:xfrm>
          <a:off x="8028384" y="4168667"/>
          <a:ext cx="3048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8" name="Equation" r:id="rId15" imgW="304668" imgH="330057" progId="">
                  <p:embed/>
                </p:oleObj>
              </mc:Choice>
              <mc:Fallback>
                <p:oleObj name="Equation" r:id="rId15" imgW="304668" imgH="330057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4168667"/>
                        <a:ext cx="3048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4"/>
          <p:cNvGraphicFramePr>
            <a:graphicFrameLocks noChangeAspect="1"/>
          </p:cNvGraphicFramePr>
          <p:nvPr/>
        </p:nvGraphicFramePr>
        <p:xfrm>
          <a:off x="1763713" y="4535488"/>
          <a:ext cx="9366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9" name="Equation" r:id="rId17" imgW="1219200" imgH="838200" progId="">
                  <p:embed/>
                </p:oleObj>
              </mc:Choice>
              <mc:Fallback>
                <p:oleObj name="Equation" r:id="rId17" imgW="1219200" imgH="83820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535488"/>
                        <a:ext cx="93662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7D18EDA-FF3A-4503-B193-9F9E05DCD614}" type="slidenum">
              <a:rPr lang="ru-RU" altLang="ru-RU">
                <a:solidFill>
                  <a:srgbClr val="898989"/>
                </a:solidFill>
              </a:rPr>
              <a:pPr/>
              <a:t>56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" y="718230"/>
            <a:ext cx="38877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3968" y="404813"/>
            <a:ext cx="4860032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Вектор нормального ус-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корения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        всегда направлен по нормали к траектории в данной точке к центру её кривизны. </a:t>
            </a: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455693"/>
              </p:ext>
            </p:extLst>
          </p:nvPr>
        </p:nvGraphicFramePr>
        <p:xfrm>
          <a:off x="5796136" y="980728"/>
          <a:ext cx="606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4" imgW="380835" imgH="431613" progId="">
                  <p:embed/>
                </p:oleObj>
              </mc:Choice>
              <mc:Fallback>
                <p:oleObj name="Equation" r:id="rId4" imgW="380835" imgH="431613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980728"/>
                        <a:ext cx="6064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677" y="3284984"/>
            <a:ext cx="8424936" cy="183537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dirty="0">
                <a:latin typeface="Times New Roman"/>
                <a:ea typeface="Times New Roman"/>
                <a:cs typeface="Arial"/>
              </a:rPr>
              <a:t> Модуль тангенциального ускорения   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dirty="0">
                <a:latin typeface="Times New Roman"/>
                <a:ea typeface="Times New Roman"/>
                <a:cs typeface="Arial"/>
              </a:rPr>
              <a:t>                                                      </a:t>
            </a:r>
            <a:r>
              <a:rPr lang="ru-RU" sz="2800" dirty="0">
                <a:highlight>
                  <a:srgbClr val="FFFF00"/>
                </a:highlight>
                <a:latin typeface="Times New Roman"/>
                <a:ea typeface="Times New Roman"/>
                <a:cs typeface="Arial"/>
              </a:rPr>
              <a:t> </a:t>
            </a:r>
            <a:r>
              <a:rPr lang="ru-RU" sz="2800" dirty="0">
                <a:latin typeface="Times New Roman"/>
                <a:ea typeface="Times New Roman"/>
                <a:cs typeface="Arial"/>
              </a:rPr>
              <a:t>  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ru-RU" sz="2800" dirty="0">
              <a:latin typeface="Times New Roman"/>
              <a:ea typeface="Times New Roman"/>
              <a:cs typeface="Arial"/>
            </a:endParaRPr>
          </a:p>
        </p:txBody>
      </p:sp>
      <p:graphicFrame>
        <p:nvGraphicFramePr>
          <p:cNvPr id="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70940"/>
              </p:ext>
            </p:extLst>
          </p:nvPr>
        </p:nvGraphicFramePr>
        <p:xfrm>
          <a:off x="2408995" y="3783571"/>
          <a:ext cx="468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Equation" r:id="rId6" imgW="4686300" imgH="838200" progId="">
                  <p:embed/>
                </p:oleObj>
              </mc:Choice>
              <mc:Fallback>
                <p:oleObj name="Equation" r:id="rId6" imgW="4686300" imgH="8382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995" y="3783571"/>
                        <a:ext cx="4686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11482" y="4581128"/>
            <a:ext cx="84248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равен первой производной по времени от модуля скорости и определяет быстроту изменения скорости по модулю.</a:t>
            </a:r>
            <a:endParaRPr lang="ru-RU" altLang="ru-RU" sz="2800" dirty="0">
              <a:ea typeface="Times New Roman" pitchFamily="18" charset="0"/>
              <a:cs typeface="Arial" charset="0"/>
            </a:endParaRPr>
          </a:p>
        </p:txBody>
      </p:sp>
      <p:sp>
        <p:nvSpPr>
          <p:cNvPr id="614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C3C8313-8EFF-4C3B-BBC7-1654BEA0F89D}" type="slidenum">
              <a:rPr lang="ru-RU" altLang="ru-RU">
                <a:solidFill>
                  <a:srgbClr val="898989"/>
                </a:solidFill>
              </a:rPr>
              <a:pPr/>
              <a:t>57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3500" y="2661330"/>
            <a:ext cx="1278107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рисунок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16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35375" y="1136650"/>
            <a:ext cx="1873250" cy="1139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476250"/>
            <a:ext cx="8064500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Модуль нормального ускорения равен </a:t>
            </a:r>
          </a:p>
        </p:txBody>
      </p:sp>
      <p:graphicFrame>
        <p:nvGraphicFramePr>
          <p:cNvPr id="4" name="Object 29"/>
          <p:cNvGraphicFramePr>
            <a:graphicFrameLocks noChangeAspect="1"/>
          </p:cNvGraphicFramePr>
          <p:nvPr/>
        </p:nvGraphicFramePr>
        <p:xfrm>
          <a:off x="3900488" y="1238250"/>
          <a:ext cx="13430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8" name="Equation" r:id="rId3" imgW="1346200" imgH="876300" progId="">
                  <p:embed/>
                </p:oleObj>
              </mc:Choice>
              <mc:Fallback>
                <p:oleObj name="Equation" r:id="rId3" imgW="1346200" imgH="8763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1238250"/>
                        <a:ext cx="1343025" cy="876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56551" y="1401763"/>
            <a:ext cx="2087111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(без вывода)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9750" y="2273300"/>
            <a:ext cx="8064500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где      – радиус кривизны траектории движения точки в данный момент времени. </a:t>
            </a:r>
          </a:p>
        </p:txBody>
      </p:sp>
      <p:graphicFrame>
        <p:nvGraphicFramePr>
          <p:cNvPr id="9" name="Object 30"/>
          <p:cNvGraphicFramePr>
            <a:graphicFrameLocks noChangeAspect="1"/>
          </p:cNvGraphicFramePr>
          <p:nvPr/>
        </p:nvGraphicFramePr>
        <p:xfrm>
          <a:off x="1187450" y="2420938"/>
          <a:ext cx="28892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9" name="Equation" r:id="rId5" imgW="203112" imgH="228501" progId="">
                  <p:embed/>
                </p:oleObj>
              </mc:Choice>
              <mc:Fallback>
                <p:oleObj name="Equation" r:id="rId5" imgW="203112" imgH="228501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420938"/>
                        <a:ext cx="28892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39750" y="3429000"/>
            <a:ext cx="8064500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Вектор полного ускорения равен</a:t>
            </a:r>
          </a:p>
        </p:txBody>
      </p:sp>
      <p:graphicFrame>
        <p:nvGraphicFramePr>
          <p:cNvPr id="1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041683"/>
              </p:ext>
            </p:extLst>
          </p:nvPr>
        </p:nvGraphicFramePr>
        <p:xfrm>
          <a:off x="5940152" y="3508613"/>
          <a:ext cx="1828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0" name="Equation" r:id="rId7" imgW="1828800" imgH="431800" progId="">
                  <p:embed/>
                </p:oleObj>
              </mc:Choice>
              <mc:Fallback>
                <p:oleObj name="Equation" r:id="rId7" imgW="1828800" imgH="43180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508613"/>
                        <a:ext cx="18288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11188" y="4508500"/>
            <a:ext cx="3600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а его модуль </a:t>
            </a:r>
            <a:endParaRPr lang="ru-RU" altLang="ru-RU" sz="2800" dirty="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410010"/>
              </p:ext>
            </p:extLst>
          </p:nvPr>
        </p:nvGraphicFramePr>
        <p:xfrm>
          <a:off x="2843808" y="4441170"/>
          <a:ext cx="21145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1" name="Equation" r:id="rId9" imgW="2120900" imgH="584200" progId="">
                  <p:embed/>
                </p:oleObj>
              </mc:Choice>
              <mc:Fallback>
                <p:oleObj name="Equation" r:id="rId9" imgW="2120900" imgH="5842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441170"/>
                        <a:ext cx="21145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4154158-9B11-431F-916B-871E12F9BCE7}" type="slidenum">
              <a:rPr lang="ru-RU" altLang="ru-RU">
                <a:solidFill>
                  <a:srgbClr val="898989"/>
                </a:solidFill>
              </a:rPr>
              <a:pPr/>
              <a:t>58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76600" y="4435475"/>
            <a:ext cx="2735263" cy="100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404813"/>
            <a:ext cx="7848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движений материальной </a:t>
            </a:r>
          </a:p>
          <a:p>
            <a:pPr algn="ctr" eaLnBrk="1" hangingPunct="1"/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точки в механике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22413"/>
            <a:ext cx="8641085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dirty="0" smtClean="0">
                <a:latin typeface="Times New Roman"/>
                <a:ea typeface="Times New Roman"/>
                <a:cs typeface="Arial"/>
              </a:rPr>
              <a:t>   </a:t>
            </a:r>
            <a:r>
              <a:rPr lang="ru-RU" sz="2800" dirty="0">
                <a:latin typeface="Times New Roman"/>
                <a:ea typeface="Times New Roman"/>
                <a:cs typeface="Arial"/>
              </a:rPr>
              <a:t>В зависимости от тангенциальной и нормальной составляющих ускорения движение в кинематике можно классифицировать следующим образом:</a:t>
            </a:r>
          </a:p>
          <a:p>
            <a:pPr marL="342900" indent="-3429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ru-RU" sz="2800" dirty="0">
                <a:latin typeface="Times New Roman"/>
                <a:ea typeface="Times New Roman"/>
                <a:cs typeface="Arial"/>
              </a:rPr>
              <a:t>                                </a:t>
            </a:r>
            <a:r>
              <a:rPr lang="ru-RU" sz="2400" dirty="0">
                <a:latin typeface="Times New Roman"/>
                <a:ea typeface="Times New Roman"/>
                <a:cs typeface="Arial"/>
              </a:rPr>
              <a:t>– </a:t>
            </a:r>
            <a:r>
              <a:rPr lang="ru-RU" sz="2400" dirty="0" smtClean="0">
                <a:latin typeface="Times New Roman"/>
                <a:ea typeface="Times New Roman"/>
                <a:cs typeface="Arial"/>
              </a:rPr>
              <a:t>  </a:t>
            </a:r>
            <a:r>
              <a:rPr lang="ru-RU" sz="2800" dirty="0" smtClean="0">
                <a:latin typeface="Times New Roman"/>
                <a:ea typeface="Times New Roman"/>
                <a:cs typeface="Arial"/>
              </a:rPr>
              <a:t>равномерное </a:t>
            </a:r>
            <a:r>
              <a:rPr lang="ru-RU" sz="2800" dirty="0">
                <a:latin typeface="Times New Roman"/>
                <a:ea typeface="Times New Roman"/>
                <a:cs typeface="Arial"/>
              </a:rPr>
              <a:t>прямолинейное движение.</a:t>
            </a:r>
            <a:endParaRPr lang="ru-RU" sz="2800" dirty="0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1258888" y="3141663"/>
          <a:ext cx="24495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3" imgW="2501900" imgH="431800" progId="">
                  <p:embed/>
                </p:oleObj>
              </mc:Choice>
              <mc:Fallback>
                <p:oleObj name="Equation" r:id="rId3" imgW="2501900" imgH="4318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141663"/>
                        <a:ext cx="2449512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575972"/>
              </p:ext>
            </p:extLst>
          </p:nvPr>
        </p:nvGraphicFramePr>
        <p:xfrm>
          <a:off x="2929174" y="4254611"/>
          <a:ext cx="3114332" cy="1369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5" imgW="2286000" imgH="1016000" progId="">
                  <p:embed/>
                </p:oleObj>
              </mc:Choice>
              <mc:Fallback>
                <p:oleObj name="Equation" r:id="rId5" imgW="2286000" imgH="10160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174" y="4254611"/>
                        <a:ext cx="3114332" cy="13697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E2627AE-79EC-45BB-A7BF-95CD08C85C43}" type="slidenum">
              <a:rPr lang="ru-RU" altLang="ru-RU">
                <a:solidFill>
                  <a:srgbClr val="898989"/>
                </a:solidFill>
              </a:rPr>
              <a:pPr/>
              <a:t>59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возникновения открытия в науке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Физика –наука, изучающая простейшие и вместе с тем наиболее общие закономерности явлений природы, свойства и строение материи и законы её движения. </a:t>
            </a:r>
          </a:p>
          <a:p>
            <a:pPr algn="just"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 Поскольку физика имеет дело с явлениями реального мира, и, следовательно, первый шаг для получения знаний об этих явлениях состоит в </a:t>
            </a:r>
            <a:r>
              <a:rPr 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наблюдениях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. Затем необходимо размышление и теория –формула открытия и проверка  результата –опыт и эксперимент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ru-RU" altLang="ru-RU" sz="2800" b="1" i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Наблюдение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– метод научного познания основан на непосредственном восприятии предметов и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яв-лений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с помощью органов чувств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endParaRPr lang="ru-RU" altLang="ru-RU" sz="2800" dirty="0"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76600" y="1773238"/>
            <a:ext cx="2016125" cy="6905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31913" y="2751138"/>
            <a:ext cx="5976937" cy="1109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94049"/>
            <a:ext cx="8208912" cy="449866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514350" indent="-5143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2800" dirty="0">
                <a:latin typeface="Times New Roman"/>
                <a:ea typeface="Times New Roman"/>
                <a:cs typeface="Arial"/>
              </a:rPr>
              <a:t>                                        </a:t>
            </a:r>
            <a:r>
              <a:rPr lang="ru-RU" sz="2400" dirty="0">
                <a:latin typeface="Times New Roman"/>
                <a:ea typeface="Times New Roman"/>
                <a:cs typeface="Arial"/>
              </a:rPr>
              <a:t>– </a:t>
            </a:r>
            <a:r>
              <a:rPr lang="ru-RU" sz="2800" dirty="0">
                <a:latin typeface="Times New Roman"/>
                <a:ea typeface="Times New Roman"/>
                <a:cs typeface="Arial"/>
              </a:rPr>
              <a:t>равнопеременное прямолинейное движение.</a:t>
            </a:r>
          </a:p>
          <a:p>
            <a:pPr marL="2286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400" dirty="0">
                <a:latin typeface="Times New Roman"/>
                <a:ea typeface="Times New Roman"/>
                <a:cs typeface="Arial"/>
              </a:rPr>
              <a:t>                   </a:t>
            </a:r>
            <a:r>
              <a:rPr lang="ru-RU" sz="2400" dirty="0">
                <a:highlight>
                  <a:srgbClr val="FFFF00"/>
                </a:highlight>
                <a:latin typeface="Times New Roman"/>
                <a:ea typeface="Times New Roman"/>
                <a:cs typeface="Arial"/>
              </a:rPr>
              <a:t> </a:t>
            </a:r>
            <a:endParaRPr lang="ru-RU" sz="2400" dirty="0">
              <a:latin typeface="Times New Roman"/>
              <a:ea typeface="Times New Roman"/>
              <a:cs typeface="Arial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dirty="0">
                <a:latin typeface="Times New Roman"/>
                <a:ea typeface="Times New Roman"/>
                <a:cs typeface="Arial"/>
              </a:rPr>
              <a:t>         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ru-RU" sz="2800" dirty="0">
              <a:latin typeface="Times New Roman"/>
              <a:ea typeface="Times New Roman"/>
              <a:cs typeface="Arial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ru-RU" sz="2800" dirty="0">
              <a:latin typeface="Times New Roman"/>
              <a:ea typeface="Times New Roman"/>
              <a:cs typeface="Arial"/>
            </a:endParaRPr>
          </a:p>
          <a:p>
            <a:pPr marL="514350" indent="-5143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3"/>
              <a:defRPr/>
            </a:pPr>
            <a:r>
              <a:rPr lang="ru-RU" sz="2800" dirty="0">
                <a:latin typeface="Times New Roman"/>
                <a:ea typeface="Times New Roman"/>
                <a:cs typeface="Arial"/>
              </a:rPr>
              <a:t>                                       – равномерное движение по окружности.</a:t>
            </a:r>
          </a:p>
        </p:txBody>
      </p:sp>
      <p:graphicFrame>
        <p:nvGraphicFramePr>
          <p:cNvPr id="4" name="Object 29"/>
          <p:cNvGraphicFramePr>
            <a:graphicFrameLocks noChangeAspect="1"/>
          </p:cNvGraphicFramePr>
          <p:nvPr/>
        </p:nvGraphicFramePr>
        <p:xfrm>
          <a:off x="1116013" y="692150"/>
          <a:ext cx="32289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Equation" r:id="rId3" imgW="3225800" imgH="431800" progId="">
                  <p:embed/>
                </p:oleObj>
              </mc:Choice>
              <mc:Fallback>
                <p:oleObj name="Equation" r:id="rId3" imgW="3225800" imgH="43180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92150"/>
                        <a:ext cx="32289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0"/>
          <p:cNvGraphicFramePr>
            <a:graphicFrameLocks noChangeAspect="1"/>
          </p:cNvGraphicFramePr>
          <p:nvPr/>
        </p:nvGraphicFramePr>
        <p:xfrm>
          <a:off x="3419475" y="1936750"/>
          <a:ext cx="17335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Equation" r:id="rId5" imgW="1739900" imgH="431800" progId="">
                  <p:embed/>
                </p:oleObj>
              </mc:Choice>
              <mc:Fallback>
                <p:oleObj name="Equation" r:id="rId5" imgW="1739900" imgH="4318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936750"/>
                        <a:ext cx="1733550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1"/>
          <p:cNvGraphicFramePr>
            <a:graphicFrameLocks noChangeAspect="1"/>
          </p:cNvGraphicFramePr>
          <p:nvPr/>
        </p:nvGraphicFramePr>
        <p:xfrm>
          <a:off x="1476375" y="2779713"/>
          <a:ext cx="56769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Equation" r:id="rId7" imgW="5676900" imgH="1016000" progId="">
                  <p:embed/>
                </p:oleObj>
              </mc:Choice>
              <mc:Fallback>
                <p:oleObj name="Equation" r:id="rId7" imgW="5676900" imgH="10160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779713"/>
                        <a:ext cx="5676900" cy="1009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39552" y="4995863"/>
            <a:ext cx="82091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Движение тела по окружности является частным случаем криволинейного движения. </a:t>
            </a:r>
            <a:endParaRPr lang="ru-RU" altLang="ru-RU" sz="2800" dirty="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948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879029"/>
              </p:ext>
            </p:extLst>
          </p:nvPr>
        </p:nvGraphicFramePr>
        <p:xfrm>
          <a:off x="1071385" y="4077072"/>
          <a:ext cx="29527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Equation" r:id="rId9" imgW="3225800" imgH="431800" progId="">
                  <p:embed/>
                </p:oleObj>
              </mc:Choice>
              <mc:Fallback>
                <p:oleObj name="Equation" r:id="rId9" imgW="3225800" imgH="43180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385" y="4077072"/>
                        <a:ext cx="29527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9CBDF4-E510-44A6-B5BC-95890B00AE39}" type="slidenum">
              <a:rPr lang="ru-RU" altLang="ru-RU">
                <a:solidFill>
                  <a:srgbClr val="898989"/>
                </a:solidFill>
              </a:rPr>
              <a:pPr/>
              <a:t>60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3800" y="292100"/>
            <a:ext cx="3968750" cy="30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Наряду с вектором перемещения удобно рассматривать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угловое перемещение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Δφ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(или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угол поворота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), измеряемое в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радианах</a:t>
            </a:r>
            <a:r>
              <a:rPr lang="ru-RU" altLang="ru-RU" sz="2800" b="1" i="1" dirty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4500"/>
            <a:ext cx="4608512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3374745"/>
            <a:ext cx="8577262" cy="226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Длина дуги связана с углом поворота соотношением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                    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 При малых углах поворота длина дуги         приближённо равна модулю вектора перемежения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:</a:t>
            </a:r>
          </a:p>
        </p:txBody>
      </p:sp>
      <p:graphicFrame>
        <p:nvGraphicFramePr>
          <p:cNvPr id="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434462"/>
              </p:ext>
            </p:extLst>
          </p:nvPr>
        </p:nvGraphicFramePr>
        <p:xfrm>
          <a:off x="3563888" y="4114273"/>
          <a:ext cx="1733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Equation" r:id="rId4" imgW="1739900" imgH="393700" progId="">
                  <p:embed/>
                </p:oleObj>
              </mc:Choice>
              <mc:Fallback>
                <p:oleObj name="Equation" r:id="rId4" imgW="1739900" imgH="3937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114273"/>
                        <a:ext cx="17335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3900488" y="5732463"/>
          <a:ext cx="13430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Equation" r:id="rId6" imgW="1345616" imgH="304668" progId="">
                  <p:embed/>
                </p:oleObj>
              </mc:Choice>
              <mc:Fallback>
                <p:oleObj name="Equation" r:id="rId6" imgW="1345616" imgH="304668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5732463"/>
                        <a:ext cx="13430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620038"/>
              </p:ext>
            </p:extLst>
          </p:nvPr>
        </p:nvGraphicFramePr>
        <p:xfrm>
          <a:off x="6556375" y="4725144"/>
          <a:ext cx="4318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Equation" r:id="rId8" imgW="457002" imgH="304668" progId="">
                  <p:embed/>
                </p:oleObj>
              </mc:Choice>
              <mc:Fallback>
                <p:oleObj name="Equation" r:id="rId8" imgW="457002" imgH="304668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75" y="4725144"/>
                        <a:ext cx="43180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36DBE1A-59EC-4A19-9C09-FCA4BBAEA8C9}" type="slidenum">
              <a:rPr lang="ru-RU" altLang="ru-RU">
                <a:solidFill>
                  <a:srgbClr val="898989"/>
                </a:solidFill>
              </a:rPr>
              <a:pPr/>
              <a:t>61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0490" y="2963863"/>
            <a:ext cx="1278107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рисунок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17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7675" y="2349500"/>
            <a:ext cx="3097213" cy="1150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79450" y="404813"/>
            <a:ext cx="80645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Угловой скоростью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ω тела в данной точке круговой траектории называют предел (при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Δ</a:t>
            </a:r>
            <a:r>
              <a:rPr lang="ru-RU" altLang="ru-RU" sz="2800" i="1" dirty="0" err="1">
                <a:latin typeface="Times New Roman" pitchFamily="18" charset="0"/>
                <a:ea typeface="Times New Roman" pitchFamily="18" charset="0"/>
                <a:cs typeface="Arial" charset="0"/>
              </a:rPr>
              <a:t>t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 → 0) отношения малого углового перемещения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Δφ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к малому промежутку времени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Δ</a:t>
            </a:r>
            <a:r>
              <a:rPr lang="ru-RU" altLang="ru-RU" sz="2800" i="1" dirty="0" err="1">
                <a:latin typeface="Times New Roman" pitchFamily="18" charset="0"/>
                <a:ea typeface="Times New Roman" pitchFamily="18" charset="0"/>
                <a:cs typeface="Arial" charset="0"/>
              </a:rPr>
              <a:t>t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:</a:t>
            </a:r>
            <a:endParaRPr lang="ru-RU" altLang="ru-RU" sz="2800" dirty="0"/>
          </a:p>
        </p:txBody>
      </p:sp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3224213" y="2492375"/>
          <a:ext cx="2695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" name="Equation" r:id="rId3" imgW="2692400" imgH="838200" progId="">
                  <p:embed/>
                </p:oleObj>
              </mc:Choice>
              <mc:Fallback>
                <p:oleObj name="Equation" r:id="rId3" imgW="2692400" imgH="8382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2492375"/>
                        <a:ext cx="26955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4213" y="3522663"/>
            <a:ext cx="8064500" cy="170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Угловая скорость измеряется в рад/с.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Связь между модулем линейной скорости υ и угловой скоростью ω: </a:t>
            </a:r>
            <a:endParaRPr lang="ru-RU" altLang="ru-RU" sz="2800" dirty="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8" name="Object 18"/>
          <p:cNvGraphicFramePr>
            <a:graphicFrameLocks noChangeAspect="1"/>
          </p:cNvGraphicFramePr>
          <p:nvPr/>
        </p:nvGraphicFramePr>
        <p:xfrm>
          <a:off x="823913" y="5241925"/>
          <a:ext cx="6505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4" name="Equation" r:id="rId5" imgW="6502400" imgH="838200" progId="">
                  <p:embed/>
                </p:oleObj>
              </mc:Choice>
              <mc:Fallback>
                <p:oleObj name="Equation" r:id="rId5" imgW="6502400" imgH="8382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5241925"/>
                        <a:ext cx="65055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08850" y="5300663"/>
            <a:ext cx="1655763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" name="Object 19"/>
          <p:cNvGraphicFramePr>
            <a:graphicFrameLocks noChangeAspect="1"/>
          </p:cNvGraphicFramePr>
          <p:nvPr/>
        </p:nvGraphicFramePr>
        <p:xfrm>
          <a:off x="7572375" y="5516563"/>
          <a:ext cx="12001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Equation" r:id="rId7" imgW="1205977" imgH="317362" progId="">
                  <p:embed/>
                </p:oleObj>
              </mc:Choice>
              <mc:Fallback>
                <p:oleObj name="Equation" r:id="rId7" imgW="1205977" imgH="317362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5516563"/>
                        <a:ext cx="12001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66BE56D-D3D5-44A5-A1AD-18CDAD6D259C}" type="slidenum">
              <a:rPr lang="ru-RU" altLang="ru-RU">
                <a:solidFill>
                  <a:srgbClr val="898989"/>
                </a:solidFill>
              </a:rPr>
              <a:pPr/>
              <a:t>62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35375" y="5373688"/>
            <a:ext cx="2016125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08400" y="2679700"/>
            <a:ext cx="1655763" cy="1125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5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1520" y="476250"/>
            <a:ext cx="8712968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Равномерное вращение точки по окружности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            характеризуется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периодом вращения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i="1" dirty="0">
                <a:latin typeface="Times New Roman" pitchFamily="18" charset="0"/>
                <a:ea typeface="Times New Roman" pitchFamily="18" charset="0"/>
                <a:cs typeface="Arial" charset="0"/>
              </a:rPr>
              <a:t>Т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– временем, за которое точка совершает один полной оборот, т. е. поворачивается на угол 2π:</a:t>
            </a:r>
          </a:p>
        </p:txBody>
      </p:sp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19768"/>
              </p:ext>
            </p:extLst>
          </p:nvPr>
        </p:nvGraphicFramePr>
        <p:xfrm>
          <a:off x="3974306" y="2550664"/>
          <a:ext cx="1123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Equation" r:id="rId3" imgW="1130300" imgH="838200" progId="">
                  <p:embed/>
                </p:oleObj>
              </mc:Choice>
              <mc:Fallback>
                <p:oleObj name="Equation" r:id="rId3" imgW="1130300" imgH="8382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4306" y="2550664"/>
                        <a:ext cx="112395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1520" y="3821361"/>
            <a:ext cx="871296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Число полных оборотов, совершаемых точкой при её равномерном вращении по окружности в единицу времени, называется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частотой вращения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:</a:t>
            </a:r>
            <a:endParaRPr lang="ru-RU" altLang="ru-RU" sz="2800" dirty="0">
              <a:ea typeface="Times New Roman" pitchFamily="18" charset="0"/>
              <a:cs typeface="Arial" charset="0"/>
            </a:endParaRPr>
          </a:p>
        </p:txBody>
      </p:sp>
      <p:sp>
        <p:nvSpPr>
          <p:cNvPr id="6759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662695"/>
              </p:ext>
            </p:extLst>
          </p:nvPr>
        </p:nvGraphicFramePr>
        <p:xfrm>
          <a:off x="3748087" y="5340626"/>
          <a:ext cx="1790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Equation" r:id="rId5" imgW="1790700" imgH="838200" progId="">
                  <p:embed/>
                </p:oleObj>
              </mc:Choice>
              <mc:Fallback>
                <p:oleObj name="Equation" r:id="rId5" imgW="1790700" imgH="8382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7" y="5340626"/>
                        <a:ext cx="17907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55D9239-17C5-43E6-AAEC-1ECA7AE570DD}" type="slidenum">
              <a:rPr lang="ru-RU" altLang="ru-RU">
                <a:solidFill>
                  <a:srgbClr val="898989"/>
                </a:solidFill>
              </a:rPr>
              <a:pPr/>
              <a:t>63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79838" y="1268413"/>
            <a:ext cx="1584325" cy="1081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528" y="314325"/>
            <a:ext cx="85689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Угловое ускорение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равно первой производной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угло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-вой скорости по времени:</a:t>
            </a:r>
            <a:endParaRPr lang="ru-RU" altLang="ru-RU" sz="2800" dirty="0">
              <a:ea typeface="Times New Roman" pitchFamily="18" charset="0"/>
              <a:cs typeface="Arial" charset="0"/>
            </a:endParaRPr>
          </a:p>
        </p:txBody>
      </p:sp>
      <p:sp>
        <p:nvSpPr>
          <p:cNvPr id="686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3981450" y="1412875"/>
          <a:ext cx="1181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Equation" r:id="rId3" imgW="1181100" imgH="838200" progId="">
                  <p:embed/>
                </p:oleObj>
              </mc:Choice>
              <mc:Fallback>
                <p:oleObj name="Equation" r:id="rId3" imgW="1181100" imgH="8382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1412875"/>
                        <a:ext cx="11811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528" y="2370138"/>
            <a:ext cx="8568952" cy="15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При равномерном движении тела по окружности величины υ и ω остаются неизменными.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Тангенциальная составляющая ускорения</a:t>
            </a:r>
          </a:p>
        </p:txBody>
      </p:sp>
      <p:sp>
        <p:nvSpPr>
          <p:cNvPr id="686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8" name="Object 18"/>
          <p:cNvGraphicFramePr>
            <a:graphicFrameLocks noChangeAspect="1"/>
          </p:cNvGraphicFramePr>
          <p:nvPr/>
        </p:nvGraphicFramePr>
        <p:xfrm>
          <a:off x="2208213" y="3933825"/>
          <a:ext cx="49434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Equation" r:id="rId5" imgW="4940300" imgH="901700" progId="">
                  <p:embed/>
                </p:oleObj>
              </mc:Choice>
              <mc:Fallback>
                <p:oleObj name="Equation" r:id="rId5" imgW="4940300" imgH="9017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933825"/>
                        <a:ext cx="4943475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11188" y="4797425"/>
            <a:ext cx="8137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Нормальная составляющая ускорения</a:t>
            </a:r>
            <a:endParaRPr lang="ru-RU" altLang="ru-RU" sz="2800" dirty="0">
              <a:ea typeface="Times New Roman" pitchFamily="18" charset="0"/>
              <a:cs typeface="Arial" charset="0"/>
            </a:endParaRPr>
          </a:p>
        </p:txBody>
      </p:sp>
      <p:sp>
        <p:nvSpPr>
          <p:cNvPr id="6861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11" name="Object 19"/>
          <p:cNvGraphicFramePr>
            <a:graphicFrameLocks noChangeAspect="1"/>
          </p:cNvGraphicFramePr>
          <p:nvPr/>
        </p:nvGraphicFramePr>
        <p:xfrm>
          <a:off x="2870200" y="5319713"/>
          <a:ext cx="3619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Equation" r:id="rId7" imgW="3619500" imgH="876300" progId="">
                  <p:embed/>
                </p:oleObj>
              </mc:Choice>
              <mc:Fallback>
                <p:oleObj name="Equation" r:id="rId7" imgW="3619500" imgH="8763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5319713"/>
                        <a:ext cx="36195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AE98EED-8D20-4CAA-BC2F-DB69ABEC3914}" type="slidenum">
              <a:rPr lang="ru-RU" altLang="ru-RU">
                <a:solidFill>
                  <a:srgbClr val="898989"/>
                </a:solidFill>
              </a:rPr>
              <a:pPr/>
              <a:t>64</a:t>
            </a:fld>
            <a:endParaRPr lang="ru-RU" altLang="ru-RU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24075" y="1268413"/>
            <a:ext cx="4535488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1520" y="314325"/>
            <a:ext cx="85686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В случае равнопеременного движения точки по окружности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(</a:t>
            </a:r>
            <a:r>
              <a:rPr lang="ru-RU" sz="3600" dirty="0">
                <a:sym typeface="Symbol"/>
              </a:rPr>
              <a:t>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=</a:t>
            </a:r>
            <a:r>
              <a:rPr lang="en-US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const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)</a:t>
            </a:r>
            <a:endParaRPr lang="ru-RU" altLang="ru-RU" sz="2800" dirty="0">
              <a:ea typeface="Times New Roman" pitchFamily="18" charset="0"/>
              <a:cs typeface="Arial" charset="0"/>
            </a:endParaRPr>
          </a:p>
        </p:txBody>
      </p:sp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616776"/>
              </p:ext>
            </p:extLst>
          </p:nvPr>
        </p:nvGraphicFramePr>
        <p:xfrm>
          <a:off x="2124075" y="1407004"/>
          <a:ext cx="44672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Equation" r:id="rId3" imgW="4470400" imgH="889000" progId="">
                  <p:embed/>
                </p:oleObj>
              </mc:Choice>
              <mc:Fallback>
                <p:oleObj name="Equation" r:id="rId3" imgW="4470400" imgH="8890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407004"/>
                        <a:ext cx="4467225" cy="885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51520" y="2595563"/>
            <a:ext cx="8568630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В заключении отметим, что все кинематические параметры, характеризующие вращательное движение (угловое ускорение, угловая скорость и угол поворота)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являются векторными величинами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и направлены вдоль оси вращения по правилу правого винта. </a:t>
            </a:r>
          </a:p>
        </p:txBody>
      </p:sp>
      <p:sp>
        <p:nvSpPr>
          <p:cNvPr id="6964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9341042-075A-484B-8D19-E3A52E2A2327}" type="slidenum">
              <a:rPr lang="ru-RU" altLang="ru-RU">
                <a:solidFill>
                  <a:srgbClr val="898989"/>
                </a:solidFill>
              </a:rPr>
              <a:pPr/>
              <a:t>65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4861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Сложное движение (баллистическое движение)</a:t>
            </a:r>
            <a:endParaRPr lang="ru-RU" sz="2800" dirty="0" smtClean="0"/>
          </a:p>
        </p:txBody>
      </p:sp>
      <p:pic>
        <p:nvPicPr>
          <p:cNvPr id="70659" name="Picture 2" descr="F:\! Февр -июнь 22 г УЧЕБА\РЭА\Лекции\Лекции Физ ч 1 Вторн с 18 10 час\1 Лек Введение Кинемат мат т\Перевод с греч Ьаллист дви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9499"/>
            <a:ext cx="8496944" cy="510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2945" y="6277294"/>
            <a:ext cx="1278107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рисунок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18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Рассмотрим движение материальной точки в поле силы тяжести в отсутствии сопротивления.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r="11581" b="29776"/>
          <a:stretch/>
        </p:blipFill>
        <p:spPr bwMode="auto">
          <a:xfrm>
            <a:off x="395535" y="1556792"/>
            <a:ext cx="7920881" cy="493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6921" y="6146265"/>
            <a:ext cx="1278107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рисунок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19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54202" y="116632"/>
                <a:ext cx="8497887" cy="5616624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По горизонтали (вдоль оси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)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:</a:t>
                </a:r>
                <a:b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</a:b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начальное положение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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=0, начальная скорость </a:t>
                </a:r>
                <a:b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800" dirty="0"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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0</m:t>
                        </m:r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2800" dirty="0"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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*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cos</a:t>
                </a:r>
                <a:r>
                  <a:rPr lang="ru-RU" sz="2800" dirty="0">
                    <a:sym typeface="Symbol"/>
                  </a:rPr>
                  <a:t> 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,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скорость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800" dirty="0"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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=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800" dirty="0"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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0</m:t>
                        </m:r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800" dirty="0"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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*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Symbol"/>
                  </a:rPr>
                  <a:t>cos</a:t>
                </a:r>
                <a:r>
                  <a:rPr lang="ru-RU" sz="2800" dirty="0">
                    <a:sym typeface="Symbol"/>
                  </a:rPr>
                  <a:t> </a:t>
                </a:r>
                <a:r>
                  <a:rPr lang="ru-RU" sz="2800" dirty="0" smtClean="0">
                    <a:sym typeface="Symbol"/>
                  </a:rPr>
                  <a:t>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, ускорение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800" dirty="0">
                            <a:sym typeface="Symbol"/>
                          </a:rPr>
                          <m:t>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=0, закон движения: </a:t>
                </a:r>
                <a:b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</a:b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                                  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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*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cos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ru-RU" sz="2800" dirty="0" smtClean="0">
                    <a:sym typeface="Symbol"/>
                  </a:rPr>
                  <a:t>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*t</a:t>
                </a:r>
                <a:b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</a:b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/>
                </a:r>
                <a:b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</a:b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По вертикали (вдоль оси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y)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:</a:t>
                </a:r>
                <a:b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</a:br>
                <a:r>
                  <a:rPr lang="ru-RU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начальное положение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=0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, начальная скорость </a:t>
                </a:r>
                <a:br>
                  <a:rPr lang="ru-RU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800" dirty="0"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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800" dirty="0"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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*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sin</a:t>
                </a:r>
                <a:r>
                  <a:rPr lang="ru-RU" sz="2800" dirty="0" smtClean="0">
                    <a:sym typeface="Symbol"/>
                  </a:rPr>
                  <a:t> </a:t>
                </a:r>
                <a:r>
                  <a:rPr lang="ru-RU" sz="2800" dirty="0">
                    <a:sym typeface="Symbol"/>
                  </a:rPr>
                  <a:t>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,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скорость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800" dirty="0"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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=</a:t>
                </a:r>
                <a:r>
                  <a:rPr lang="pt-BR" sz="2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800" dirty="0"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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t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=</a:t>
                </a:r>
                <a:r>
                  <a:rPr lang="pt-BR" sz="2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800" dirty="0"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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*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sin</a:t>
                </a:r>
                <a:r>
                  <a:rPr lang="ru-RU" sz="2800" dirty="0" smtClean="0">
                    <a:sym typeface="Symbol"/>
                  </a:rPr>
                  <a:t> 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  <a:sym typeface="Symbol"/>
                  </a:rPr>
                  <a:t>t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,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ускорение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800" dirty="0">
                            <a:sym typeface="Symbol"/>
                          </a:rPr>
                          <m:t>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sym typeface="Symbol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=0,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закон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движения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: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/>
                </a:r>
                <a:b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itchFamily="18" charset="0"/>
                          <a:ea typeface="Cambria Math" pitchFamily="18" charset="0"/>
                        </a:rPr>
                        <m:t>y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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𝑔𝑡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706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4202" y="116632"/>
                <a:ext cx="8497887" cy="5616624"/>
              </a:xfrm>
              <a:blipFill rotWithShape="1">
                <a:blip r:embed="rId2" cstate="print"/>
                <a:stretch>
                  <a:fillRect l="-1506" r="-1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1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5535" y="260648"/>
                <a:ext cx="8194675" cy="5293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 Приведенные выше кинематические движения позволяют определить максимальную высоту подъёма тела, время и дальность полета.</a:t>
                </a:r>
              </a:p>
              <a:p>
                <a:r>
                  <a:rPr lang="ru-RU" sz="2800" dirty="0" smtClean="0"/>
                  <a:t>  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При достижении максимальной высоты подъёма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ru-RU" sz="28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800" dirty="0" smtClean="0"/>
                  <a:t>-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составляющая скорости тела обращается в нуль:</a:t>
                </a:r>
              </a:p>
              <a:p>
                <a:r>
                  <a:rPr lang="ru-RU" sz="2800" dirty="0" smtClean="0"/>
                  <a:t>                                   </a:t>
                </a:r>
                <a:endParaRPr lang="en-US" sz="2800" dirty="0" smtClean="0"/>
              </a:p>
              <a:p>
                <a:pPr algn="ctr"/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800" dirty="0"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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*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sin</a:t>
                </a:r>
                <a:r>
                  <a:rPr lang="ru-RU" sz="2800" dirty="0">
                    <a:sym typeface="Symbol"/>
                  </a:rPr>
                  <a:t> 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t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=0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pPr algn="ctr"/>
                <a:endParaRPr lang="ru-RU" sz="2800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откуда время подъёма тела </a:t>
                </a:r>
              </a:p>
              <a:p>
                <a:endParaRPr lang="pt-BR" sz="2800" i="1" dirty="0" smtClean="0">
                  <a:latin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  <m:t>0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ru-RU" sz="2800" dirty="0">
                                  <a:latin typeface="Times New Roman" pitchFamily="18" charset="0"/>
                                  <a:cs typeface="Times New Roman" pitchFamily="18" charset="0"/>
                                  <a:sym typeface="Symbol"/>
                                </a:rPr>
                                <m:t>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  <a:cs typeface="Times New Roman" pitchFamily="18" charset="0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000" dirty="0"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ru-RU" sz="2800" dirty="0">
                              <a:sym typeface="Symbol"/>
                            </a:rPr>
                            <m:t> 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260648"/>
                <a:ext cx="8194675" cy="529337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563" t="-1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4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Задача наблюдения – сделать из данных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наблюдения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общие выводы, объясняющие, почему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изучаемое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явление протекает именно так, а не иначе. Недостаток – субъективность наблюдателя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Эксперимент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(опыт) – наблюдение исследуемого явления в точно контролируемых условиях</a:t>
            </a:r>
            <a:r>
              <a:rPr lang="ru-RU" altLang="ru-RU" sz="2800" i="1" dirty="0">
                <a:latin typeface="Times New Roman" pitchFamily="18" charset="0"/>
                <a:ea typeface="Times New Roman" pitchFamily="18" charset="0"/>
                <a:cs typeface="Arial" charset="0"/>
              </a:rPr>
              <a:t>,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позво-ляющих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следить за ходом явлений, многократно во-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спроизводить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его при повторении этих условий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 Гипотеза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– научное предположение, выдвигаемое для объяснения какого-либо эксперимента или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явления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и требующая проверки и доказательства для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того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, чтобы стать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физическим законом</a:t>
            </a:r>
            <a:r>
              <a:rPr lang="ru-RU" altLang="ru-RU" sz="2800" b="1" i="1" dirty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3542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3528" y="188640"/>
                <a:ext cx="8640960" cy="634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время полета тела: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Times New Roman" pitchFamily="18" charset="0"/>
                              <a:cs typeface="Times New Roman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Times New Roman" pitchFamily="18" charset="0"/>
                              <a:cs typeface="Times New Roman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  <m:t>0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cs typeface="Times New Roman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ru-RU" sz="2800" dirty="0">
                                  <a:latin typeface="Times New Roman" pitchFamily="18" charset="0"/>
                                  <a:cs typeface="Times New Roman" pitchFamily="18" charset="0"/>
                                  <a:sym typeface="Symbol"/>
                                </a:rPr>
                                <m:t>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  <a:cs typeface="Times New Roman" pitchFamily="18" charset="0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000" dirty="0"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ru-RU" sz="2800" dirty="0">
                              <a:sym typeface="Symbol"/>
                            </a:rPr>
                            <m:t> 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pPr algn="ctr"/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В верхней точке траектории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ru-RU" sz="2800" dirty="0" smtClean="0"/>
                  <a:t> -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координата тела равна максимальной высоте подъёма: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400" dirty="0"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m:t>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m:t>∗</m:t>
                      </m:r>
                      <m:r>
                        <m:rPr>
                          <m:nor/>
                        </m:rPr>
                        <a:rPr lang="en-US" sz="24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m:t>sin</m:t>
                      </m:r>
                      <m:r>
                        <m:rPr>
                          <m:nor/>
                        </m:rPr>
                        <a:rPr lang="ru-RU" sz="2400" dirty="0">
                          <a:sym typeface="Symbol"/>
                        </a:rPr>
                        <m:t> 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Times New Roman" pitchFamily="18" charset="0"/>
                              <a:cs typeface="Times New Roman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  <m:t>0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  <a:cs typeface="Times New Roman" pitchFamily="18" charset="0"/>
                          <a:sym typeface="Symbol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ru-RU" sz="2400" dirty="0">
                                      <a:latin typeface="Times New Roman" pitchFamily="18" charset="0"/>
                                      <a:cs typeface="Times New Roman" pitchFamily="18" charset="0"/>
                                      <a:sym typeface="Symbol"/>
                                    </a:rPr>
                                    <m:t>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Times New Roman" pitchFamily="18" charset="0"/>
                                  <a:cs typeface="Times New Roman" pitchFamily="18" charset="0"/>
                                  <a:sym typeface="Symbol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ru-RU" sz="2400" dirty="0">
                              <a:sym typeface="Symbol"/>
                            </a:rPr>
                            <m:t>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ru-RU" sz="2400" dirty="0">
                                      <a:latin typeface="Times New Roman" pitchFamily="18" charset="0"/>
                                      <a:cs typeface="Times New Roman" pitchFamily="18" charset="0"/>
                                      <a:sym typeface="Symbol"/>
                                    </a:rPr>
                                    <m:t>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Times New Roman" pitchFamily="18" charset="0"/>
                                  <a:cs typeface="Times New Roman" pitchFamily="18" charset="0"/>
                                  <a:sym typeface="Symbol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ru-RU" sz="2400" dirty="0">
                              <a:sym typeface="Symbol"/>
                            </a:rPr>
                            <m:t>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ru-RU" sz="2400" dirty="0">
                                      <a:latin typeface="Times New Roman" pitchFamily="18" charset="0"/>
                                      <a:cs typeface="Times New Roman" pitchFamily="18" charset="0"/>
                                      <a:sym typeface="Symbol"/>
                                    </a:rPr>
                                    <m:t>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Times New Roman" pitchFamily="18" charset="0"/>
                                  <a:cs typeface="Times New Roman" pitchFamily="18" charset="0"/>
                                  <a:sym typeface="Symbol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ru-RU" sz="2400" dirty="0">
                              <a:sym typeface="Symbol"/>
                            </a:rPr>
                            <m:t>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  <a:p>
                <a:endParaRPr lang="en-US" sz="2800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В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момент падения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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- координата тела равна дальности полета, поэтому: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𝐿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800" dirty="0"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m:t>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m:t>∗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m:t>cos</m:t>
                      </m:r>
                      <m:r>
                        <m:rPr>
                          <m:nor/>
                        </m:rPr>
                        <a:rPr lang="ru-RU" sz="2800" dirty="0">
                          <a:sym typeface="Symbol"/>
                        </a:rPr>
                        <m:t></m:t>
                      </m:r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>
                              <a:latin typeface="Times New Roman" pitchFamily="18" charset="0"/>
                              <a:cs typeface="Times New Roman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3200" i="1" dirty="0"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  <m:t>𝑝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800" dirty="0"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m:t>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m:t>∗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m:t>cos</m:t>
                      </m:r>
                      <m:r>
                        <m:rPr>
                          <m:nor/>
                        </m:rPr>
                        <a:rPr lang="ru-RU" sz="2800" dirty="0">
                          <a:sym typeface="Symbol"/>
                        </a:rPr>
                        <m:t></m:t>
                      </m:r>
                      <m:r>
                        <a:rPr lang="en-US" sz="3200" i="1" dirty="0">
                          <a:latin typeface="Cambria Math"/>
                          <a:cs typeface="Times New Roman" pitchFamily="18" charset="0"/>
                          <a:sym typeface="Symbol"/>
                        </a:rPr>
                        <m:t>∗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ru-RU" sz="3200" dirty="0">
                                  <a:latin typeface="Times New Roman" pitchFamily="18" charset="0"/>
                                  <a:cs typeface="Times New Roman" pitchFamily="18" charset="0"/>
                                  <a:sym typeface="Symbol"/>
                                </a:rPr>
                                <m:t>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/>
                                  <a:cs typeface="Times New Roman" pitchFamily="18" charset="0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3200">
                              <a:latin typeface="Cambria Math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ru-RU" sz="3200" dirty="0">
                              <a:sym typeface="Symbol"/>
                            </a:rPr>
                            <m:t>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ru-RU" sz="3200" dirty="0">
                                      <a:latin typeface="Times New Roman" pitchFamily="18" charset="0"/>
                                      <a:cs typeface="Times New Roman" pitchFamily="18" charset="0"/>
                                      <a:sym typeface="Symbol"/>
                                    </a:rPr>
                                    <m:t>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/>
                                      <a:cs typeface="Times New Roman" pitchFamily="18" charset="0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200">
                              <a:latin typeface="Cambria Math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ru-RU" sz="3200" dirty="0">
                              <a:sym typeface="Symbol"/>
                            </a:rPr>
                            <m:t>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8640"/>
                <a:ext cx="8640960" cy="634391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410" t="-961" r="-1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5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2" descr="F:\! Февр -июнь 22 г УЧЕБА\РЭА\Лекции\Лекции Физ ч 1 Вторн с 18 10 час\1 Лек Введение Кинемат мат т\Ьакс дальн пол при 45 гра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1"/>
            <a:ext cx="8280920" cy="631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6321262"/>
            <a:ext cx="1278107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рисунок </a:t>
            </a: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20</a:t>
            </a:r>
            <a:endParaRPr lang="ru-RU" alt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44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739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79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Физический закон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– экспериментально (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эмпирически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) установленная и выраженная в строгой словес-ной или математической формулировке устойчивая количественная связь между повторяющимися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явле-ниями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, процессами и состояниями тел (полей) в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ок-ружающем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мире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endParaRPr lang="ru-RU" altLang="ru-RU" sz="2800" b="1" i="1" dirty="0" smtClean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i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Физическая </a:t>
            </a:r>
            <a:r>
              <a:rPr lang="ru-RU" altLang="ru-RU" sz="2800" b="1" i="1" dirty="0">
                <a:latin typeface="Times New Roman" pitchFamily="18" charset="0"/>
                <a:ea typeface="Times New Roman" pitchFamily="18" charset="0"/>
                <a:cs typeface="Arial" charset="0"/>
              </a:rPr>
              <a:t>теория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– система основных идей,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обоб-щающих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опытные данные и отражающие объектив-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ные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закономерности природы.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Она</a:t>
            </a:r>
            <a:r>
              <a:rPr lang="ru-RU" altLang="ru-RU" sz="2800" b="1" i="1" dirty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даёт объяснение целой области явлений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приро-ды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с единой точки зрения, объединяет физические за-коны в систему знаний  об изучаемых явлениях  ре-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ального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мира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endParaRPr lang="ru-RU" altLang="ru-RU" sz="2800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59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 Теории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никогда не выводят непосредственно из 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наб-людений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, напротив, их создают для объяснения полу-</a:t>
            </a:r>
            <a:r>
              <a:rPr lang="ru-RU" altLang="ru-RU" sz="2800" dirty="0" err="1">
                <a:latin typeface="Times New Roman" pitchFamily="18" charset="0"/>
                <a:ea typeface="Times New Roman" pitchFamily="18" charset="0"/>
                <a:cs typeface="Arial" charset="0"/>
              </a:rPr>
              <a:t>ченных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из опыта фактов в результате осмысления этих фактов разумом человека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  Микромир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Это мир молекул, атомов и элементарных частиц. В опытах на мощных ускорителях </a:t>
            </a: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исследуется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структура частиц до расстояний  10</a:t>
            </a:r>
            <a:r>
              <a:rPr lang="ru-RU" altLang="ru-RU" sz="2800" baseline="30000" dirty="0">
                <a:latin typeface="Times New Roman" pitchFamily="18" charset="0"/>
                <a:ea typeface="Times New Roman" pitchFamily="18" charset="0"/>
                <a:cs typeface="Arial" charset="0"/>
              </a:rPr>
              <a:t>-18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м.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Линейный размер атомов равен 10</a:t>
            </a:r>
            <a:r>
              <a:rPr lang="ru-RU" altLang="ru-RU" sz="2800" baseline="30000" dirty="0">
                <a:latin typeface="Times New Roman" pitchFamily="18" charset="0"/>
                <a:ea typeface="Times New Roman" pitchFamily="18" charset="0"/>
                <a:cs typeface="Arial" charset="0"/>
              </a:rPr>
              <a:t>-10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 м. Этот размер является одним из признаков перехода от макромира к микромиру. </a:t>
            </a:r>
            <a:endParaRPr lang="ru-RU" altLang="ru-RU" sz="2800" dirty="0" smtClean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Он </a:t>
            </a:r>
            <a:r>
              <a:rPr lang="ru-RU" altLang="ru-RU" sz="2800" dirty="0">
                <a:latin typeface="Times New Roman" pitchFamily="18" charset="0"/>
                <a:ea typeface="Times New Roman" pitchFamily="18" charset="0"/>
                <a:cs typeface="Arial" charset="0"/>
              </a:rPr>
              <a:t>получил название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ангстрем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(1 Å = 10</a:t>
            </a:r>
            <a:r>
              <a:rPr lang="ru-RU" altLang="ru-RU" sz="2800" baseline="30000" dirty="0">
                <a:latin typeface="Times New Roman" pitchFamily="18" charset="0"/>
                <a:cs typeface="Times New Roman" pitchFamily="18" charset="0"/>
              </a:rPr>
              <a:t>-10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3033</Words>
  <Application>Microsoft Office PowerPoint</Application>
  <PresentationFormat>Экран (4:3)</PresentationFormat>
  <Paragraphs>262</Paragraphs>
  <Slides>72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9" baseType="lpstr">
      <vt:lpstr>Arial</vt:lpstr>
      <vt:lpstr>Calibri</vt:lpstr>
      <vt:lpstr>Cambria Math</vt:lpstr>
      <vt:lpstr>Symbol</vt:lpstr>
      <vt:lpstr>Times New Roman</vt:lpstr>
      <vt:lpstr>Тема Office</vt:lpstr>
      <vt:lpstr>Equation</vt:lpstr>
      <vt:lpstr>Чувашский государственный университет Раритетная лаборатория физики raritet.chuvsu.ru</vt:lpstr>
      <vt:lpstr>Содержание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2. Литература</vt:lpstr>
      <vt:lpstr>Цифровая – компьютерная  литература:  Учебный сайт  clmc.chuvsu.ru  </vt:lpstr>
      <vt:lpstr>Электронная библиотека  http://by-chgu.ru</vt:lpstr>
      <vt:lpstr>Музей физики – раритетная лаборатория физики ЧГУ  в аудитории 1-го  корпуса ( 1-110 )</vt:lpstr>
      <vt:lpstr>Электронная почта: raritet.chuvsu@mail.ru</vt:lpstr>
      <vt:lpstr>Памятка студенту при отправке письма-сообщения по эл. Почте преподавателю ЧГУ.  В строке «ТЕМА» писать: ФИО - полностью, ГРУППА такая то, О ЧЕМ «послание» «лабораторная работа № ….,  решение задач на тему 1 Кинематика мат точки коллоквиум на тему Лекция 2 Динам мат точки…»   Если этих правильный СЛОВ не будет, ваше  «письмо» улетит  в «горшок-корзину»!!!!!!!!!!!</vt:lpstr>
      <vt:lpstr>3. Кинематика материальной точки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Сложное движение (баллистическое движение)</vt:lpstr>
      <vt:lpstr>Рассмотрим движение материальной точки в поле силы тяжести в отсутствии сопротивления.</vt:lpstr>
      <vt:lpstr>По горизонтали (вдоль оси ): начальное положение "" _0=0, начальная скорость  "" _0x=〖" " 〗_0*cos  , скорость "" _x= "" _0x= "" _0*cos , ускорение "" _x=0, закон движения:                                       = "" _0*cos *t  По вертикали (вдоль оси y): начальное положение y_0=0, начальная скорость  "" _0y= "" _0*sin  , скорость "" _y= "" _0y-gt= "" _0*sin -gt, ускорение "" _y=0, закон движения: y=y_0∗sin  t-〖gt〗^2/2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Чувашский государственный университет Раритетная лаборатория физики raritet.chuvsu.ru</dc:title>
  <dc:creator>Зоя</dc:creator>
  <cp:lastModifiedBy>Пользователь Windows</cp:lastModifiedBy>
  <cp:revision>56</cp:revision>
  <dcterms:created xsi:type="dcterms:W3CDTF">2022-05-04T11:11:23Z</dcterms:created>
  <dcterms:modified xsi:type="dcterms:W3CDTF">2025-05-28T22:23:55Z</dcterms:modified>
</cp:coreProperties>
</file>